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15" r:id="rId2"/>
    <p:sldId id="645" r:id="rId3"/>
    <p:sldId id="637" r:id="rId4"/>
    <p:sldId id="638" r:id="rId5"/>
    <p:sldId id="641" r:id="rId6"/>
    <p:sldId id="640" r:id="rId7"/>
    <p:sldId id="642" r:id="rId8"/>
    <p:sldId id="658" r:id="rId9"/>
    <p:sldId id="694" r:id="rId10"/>
    <p:sldId id="666" r:id="rId11"/>
    <p:sldId id="667" r:id="rId12"/>
    <p:sldId id="668" r:id="rId13"/>
    <p:sldId id="669" r:id="rId14"/>
    <p:sldId id="692" r:id="rId15"/>
    <p:sldId id="670" r:id="rId16"/>
    <p:sldId id="671" r:id="rId17"/>
    <p:sldId id="695" r:id="rId18"/>
    <p:sldId id="696" r:id="rId19"/>
    <p:sldId id="672" r:id="rId20"/>
    <p:sldId id="673" r:id="rId21"/>
    <p:sldId id="674" r:id="rId22"/>
    <p:sldId id="675" r:id="rId23"/>
    <p:sldId id="693" r:id="rId24"/>
    <p:sldId id="697" r:id="rId25"/>
    <p:sldId id="643" r:id="rId26"/>
    <p:sldId id="563" r:id="rId27"/>
    <p:sldId id="562" r:id="rId28"/>
    <p:sldId id="565" r:id="rId29"/>
    <p:sldId id="566" r:id="rId30"/>
    <p:sldId id="567" r:id="rId31"/>
    <p:sldId id="568" r:id="rId32"/>
    <p:sldId id="570" r:id="rId33"/>
    <p:sldId id="644" r:id="rId34"/>
    <p:sldId id="571" r:id="rId35"/>
    <p:sldId id="676" r:id="rId36"/>
    <p:sldId id="677" r:id="rId37"/>
    <p:sldId id="679" r:id="rId38"/>
    <p:sldId id="678" r:id="rId39"/>
    <p:sldId id="684" r:id="rId40"/>
    <p:sldId id="680" r:id="rId41"/>
    <p:sldId id="522" r:id="rId42"/>
    <p:sldId id="572" r:id="rId43"/>
    <p:sldId id="559" r:id="rId44"/>
    <p:sldId id="523" r:id="rId45"/>
    <p:sldId id="524" r:id="rId46"/>
    <p:sldId id="525" r:id="rId47"/>
    <p:sldId id="685" r:id="rId48"/>
    <p:sldId id="527" r:id="rId49"/>
    <p:sldId id="528" r:id="rId50"/>
    <p:sldId id="529" r:id="rId51"/>
    <p:sldId id="530" r:id="rId52"/>
    <p:sldId id="561" r:id="rId53"/>
    <p:sldId id="531" r:id="rId54"/>
    <p:sldId id="573" r:id="rId55"/>
    <p:sldId id="646" r:id="rId56"/>
    <p:sldId id="533" r:id="rId57"/>
    <p:sldId id="534" r:id="rId58"/>
    <p:sldId id="535" r:id="rId59"/>
    <p:sldId id="537" r:id="rId60"/>
    <p:sldId id="538" r:id="rId61"/>
    <p:sldId id="536" r:id="rId62"/>
    <p:sldId id="540" r:id="rId63"/>
    <p:sldId id="541" r:id="rId64"/>
    <p:sldId id="539" r:id="rId65"/>
    <p:sldId id="543" r:id="rId66"/>
    <p:sldId id="547" r:id="rId67"/>
    <p:sldId id="548" r:id="rId68"/>
    <p:sldId id="549" r:id="rId69"/>
    <p:sldId id="550" r:id="rId70"/>
    <p:sldId id="574" r:id="rId71"/>
    <p:sldId id="551" r:id="rId72"/>
    <p:sldId id="552" r:id="rId73"/>
    <p:sldId id="545" r:id="rId74"/>
    <p:sldId id="553" r:id="rId75"/>
    <p:sldId id="554" r:id="rId76"/>
    <p:sldId id="648" r:id="rId77"/>
    <p:sldId id="649" r:id="rId78"/>
    <p:sldId id="659" r:id="rId79"/>
    <p:sldId id="660" r:id="rId80"/>
    <p:sldId id="661" r:id="rId81"/>
    <p:sldId id="662" r:id="rId82"/>
    <p:sldId id="689" r:id="rId83"/>
    <p:sldId id="690" r:id="rId84"/>
    <p:sldId id="691" r:id="rId85"/>
    <p:sldId id="686" r:id="rId86"/>
    <p:sldId id="687" r:id="rId87"/>
    <p:sldId id="688" r:id="rId88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2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1256" y="200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733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75.xml"/><Relationship Id="rId12" Type="http://schemas.openxmlformats.org/officeDocument/2006/relationships/slide" Target="slides/slide76.xml"/><Relationship Id="rId13" Type="http://schemas.openxmlformats.org/officeDocument/2006/relationships/slide" Target="slides/slide77.xml"/><Relationship Id="rId1" Type="http://schemas.openxmlformats.org/officeDocument/2006/relationships/slide" Target="slides/slide39.xml"/><Relationship Id="rId2" Type="http://schemas.openxmlformats.org/officeDocument/2006/relationships/slide" Target="slides/slide46.xml"/><Relationship Id="rId3" Type="http://schemas.openxmlformats.org/officeDocument/2006/relationships/slide" Target="slides/slide47.xml"/><Relationship Id="rId4" Type="http://schemas.openxmlformats.org/officeDocument/2006/relationships/slide" Target="slides/slide48.xml"/><Relationship Id="rId5" Type="http://schemas.openxmlformats.org/officeDocument/2006/relationships/slide" Target="slides/slide49.xml"/><Relationship Id="rId6" Type="http://schemas.openxmlformats.org/officeDocument/2006/relationships/slide" Target="slides/slide50.xml"/><Relationship Id="rId7" Type="http://schemas.openxmlformats.org/officeDocument/2006/relationships/slide" Target="slides/slide66.xml"/><Relationship Id="rId8" Type="http://schemas.openxmlformats.org/officeDocument/2006/relationships/slide" Target="slides/slide67.xml"/><Relationship Id="rId9" Type="http://schemas.openxmlformats.org/officeDocument/2006/relationships/slide" Target="slides/slide68.xml"/><Relationship Id="rId10" Type="http://schemas.openxmlformats.org/officeDocument/2006/relationships/slide" Target="slides/slide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88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2915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549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7" tIns="45784" rIns="91577" bIns="4578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7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8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1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5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7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381000" y="6400800"/>
            <a:ext cx="85344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>
                <a:latin typeface="Arial" pitchFamily="34" charset="0"/>
              </a:rPr>
              <a:t>02/03/2018</a:t>
            </a:r>
            <a:r>
              <a:rPr lang="en-US" dirty="0">
                <a:latin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</a:rPr>
              <a:t>		Introduction </a:t>
            </a:r>
            <a:r>
              <a:rPr lang="en-US" dirty="0">
                <a:latin typeface="Arial" pitchFamily="34" charset="0"/>
              </a:rPr>
              <a:t>to Data Mining 		                   </a:t>
            </a:r>
            <a:r>
              <a:rPr lang="en-US" dirty="0" smtClean="0">
                <a:latin typeface="Arial" pitchFamily="34" charset="0"/>
              </a:rPr>
              <a:t>               </a:t>
            </a:r>
            <a:fld id="{7D2E4550-0CE7-4585-AD88-C9D291A426F7}" type="slidenum">
              <a:rPr lang="en-US">
                <a:latin typeface="Arial" pitchFamily="34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8.wmf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.wmf"/><Relationship Id="rId5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1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5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w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6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wmf"/><Relationship Id="rId3" Type="http://schemas.openxmlformats.org/officeDocument/2006/relationships/image" Target="../media/image69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5240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Data Mining</a:t>
            </a:r>
            <a:br>
              <a:rPr lang="en-US" altLang="en-US" smtClean="0"/>
            </a:br>
            <a:r>
              <a:rPr lang="en-US" altLang="en-US" smtClean="0"/>
              <a:t>Cluster Analysis: Advanced Concepts </a:t>
            </a:r>
            <a:br>
              <a:rPr lang="en-US" altLang="en-US" smtClean="0"/>
            </a:br>
            <a:r>
              <a:rPr lang="en-US" altLang="en-US" smtClean="0"/>
              <a:t>and Algorithms</a:t>
            </a:r>
          </a:p>
        </p:txBody>
      </p:sp>
      <p:grpSp>
        <p:nvGrpSpPr>
          <p:cNvPr id="2051" name="Group 2054"/>
          <p:cNvGrpSpPr>
            <a:grpSpLocks/>
          </p:cNvGrpSpPr>
          <p:nvPr/>
        </p:nvGrpSpPr>
        <p:grpSpPr bwMode="auto">
          <a:xfrm>
            <a:off x="304800" y="1524000"/>
            <a:ext cx="8534400" cy="152400"/>
            <a:chOff x="264" y="788"/>
            <a:chExt cx="5232" cy="124"/>
          </a:xfrm>
        </p:grpSpPr>
        <p:sp>
          <p:nvSpPr>
            <p:cNvPr id="2053" name="Rectangle 205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205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052" name="Rectangle 2057"/>
          <p:cNvSpPr>
            <a:spLocks noChangeArrowheads="1"/>
          </p:cNvSpPr>
          <p:nvPr/>
        </p:nvSpPr>
        <p:spPr bwMode="auto">
          <a:xfrm>
            <a:off x="381000" y="2159000"/>
            <a:ext cx="82296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Lecture Notes for Chapter </a:t>
            </a:r>
            <a:r>
              <a:rPr lang="en-US" altLang="en-US" sz="3200" b="0" dirty="0" smtClean="0"/>
              <a:t>8</a:t>
            </a: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Introduction to Data Mining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by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Tan, Steinbach, </a:t>
            </a:r>
            <a:r>
              <a:rPr lang="en-US" altLang="en-US" sz="2800" b="0" dirty="0" smtClean="0"/>
              <a:t>Karpatne, Kumar</a:t>
            </a:r>
            <a:endParaRPr lang="en-US" altLang="en-US" sz="28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600" b="0" dirty="0"/>
          </a:p>
          <a:p>
            <a:endParaRPr lang="en-US" altLang="en-US" sz="1600" b="0" dirty="0"/>
          </a:p>
          <a:p>
            <a:endParaRPr lang="en-US" altLang="en-US" sz="1600" b="0" dirty="0"/>
          </a:p>
          <a:p>
            <a:pPr algn="l"/>
            <a:endParaRPr lang="en-US" alt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Hard (Crisp) vs Soft (Probabilistic) Clustering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Idea is to model the set of data points as arising from a mixture of distributions</a:t>
            </a:r>
          </a:p>
          <a:p>
            <a:pPr lvl="1"/>
            <a:r>
              <a:rPr lang="en-US" altLang="en-US" sz="2000" dirty="0" smtClean="0"/>
              <a:t>Typically, normal (Gaussian) distribution is used</a:t>
            </a:r>
          </a:p>
          <a:p>
            <a:pPr lvl="1"/>
            <a:r>
              <a:rPr lang="en-US" altLang="en-US" sz="2000" dirty="0" smtClean="0"/>
              <a:t>But other distributions have been very profitably used</a:t>
            </a:r>
          </a:p>
          <a:p>
            <a:pPr lvl="1">
              <a:buFont typeface="Arial" charset="0"/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Clusters are found by estimating the parameters of the statistical distributions</a:t>
            </a:r>
          </a:p>
          <a:p>
            <a:pPr lvl="1"/>
            <a:r>
              <a:rPr lang="en-US" altLang="en-US" sz="2000" dirty="0" smtClean="0"/>
              <a:t>Can use a k-means like algorithm, called the Expectation-Maximization (EM) algorithm, to estimate these parameters</a:t>
            </a:r>
          </a:p>
          <a:p>
            <a:pPr marL="1146175" lvl="2" indent="-231775"/>
            <a:r>
              <a:rPr lang="en-US" altLang="en-US" sz="1800" dirty="0" smtClean="0"/>
              <a:t>Actually, k-means is a special case of this approach</a:t>
            </a:r>
          </a:p>
          <a:p>
            <a:pPr lvl="1"/>
            <a:r>
              <a:rPr lang="en-US" altLang="en-US" sz="2000" dirty="0" smtClean="0"/>
              <a:t>Provides a compact representation of clusters </a:t>
            </a:r>
          </a:p>
          <a:p>
            <a:pPr lvl="1"/>
            <a:r>
              <a:rPr lang="en-US" altLang="en-US" sz="2000" dirty="0" smtClean="0"/>
              <a:t>The probabilities with which point belongs to each cluster provide a functionality similar to fuzzy clustering.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 smtClean="0"/>
              <a:t>Probabilistic Clustering: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Informal example: consider </a:t>
            </a:r>
            <a:br>
              <a:rPr lang="en-US" altLang="en-US" sz="2400" dirty="0" smtClean="0"/>
            </a:br>
            <a:r>
              <a:rPr lang="en-US" altLang="en-US" sz="2400" dirty="0" smtClean="0"/>
              <a:t>modeling the points that </a:t>
            </a:r>
            <a:br>
              <a:rPr lang="en-US" altLang="en-US" sz="2400" dirty="0" smtClean="0"/>
            </a:br>
            <a:r>
              <a:rPr lang="en-US" altLang="en-US" sz="2400" dirty="0" smtClean="0"/>
              <a:t>generate the following </a:t>
            </a:r>
            <a:br>
              <a:rPr lang="en-US" altLang="en-US" sz="2400" dirty="0" smtClean="0"/>
            </a:br>
            <a:r>
              <a:rPr lang="en-US" altLang="en-US" sz="2400" dirty="0" smtClean="0"/>
              <a:t>histogram.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Looks like a combination of two</a:t>
            </a:r>
            <a:br>
              <a:rPr lang="en-US" altLang="en-US" sz="2400" dirty="0" smtClean="0"/>
            </a:br>
            <a:r>
              <a:rPr lang="en-US" altLang="en-US" sz="2400" dirty="0" smtClean="0"/>
              <a:t>normal (Gaussian) distributions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Suppose we can estimate the </a:t>
            </a:r>
            <a:br>
              <a:rPr lang="en-US" altLang="en-US" sz="2400" dirty="0" smtClean="0"/>
            </a:br>
            <a:r>
              <a:rPr lang="en-US" altLang="en-US" sz="2400" dirty="0" smtClean="0"/>
              <a:t>mean and standard deviation of each normal distribution.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This completely describes the two clusters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 can compute the probabilities with which each point belongs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assign each point to the </a:t>
            </a:r>
            <a:br>
              <a:rPr lang="en-US" altLang="en-US" sz="2000" dirty="0" smtClean="0"/>
            </a:br>
            <a:r>
              <a:rPr lang="en-US" altLang="en-US" sz="2000" dirty="0" smtClean="0"/>
              <a:t>cluster (distribution) for which it </a:t>
            </a:r>
            <a:br>
              <a:rPr lang="en-US" altLang="en-US" sz="2000" dirty="0" smtClean="0"/>
            </a:br>
            <a:r>
              <a:rPr lang="en-US" altLang="en-US" sz="2000" dirty="0" smtClean="0"/>
              <a:t>is most probable.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5988"/>
            <a:ext cx="383857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05400"/>
            <a:ext cx="35925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EM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>
                <a:latin typeface="Times New Roman" pitchFamily="18" charset="0"/>
              </a:rPr>
              <a:t>Initialize the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Repeat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For each point, compute its probability under each distribution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Using these probabilities, update the parameters of each distribution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Until</a:t>
            </a:r>
            <a:r>
              <a:rPr lang="en-US" altLang="en-US" sz="2000" dirty="0" smtClean="0">
                <a:latin typeface="Times New Roman" pitchFamily="18" charset="0"/>
              </a:rPr>
              <a:t> there is no change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K-means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Consists of assignment and update steps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Can use random initialization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Problem of local minima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For normal distributions, typically use K-means to initialize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If using normal distributions, can find elliptical as well as spherical shapes.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Updating Centroids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/>
              <a:t>Update formula for weights assuming an estimate for statistical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b="1" dirty="0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altLang="en-US" sz="2000" dirty="0" smtClean="0">
              <a:latin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the fuzzy k-means formula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Weights are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Weights are not raised to a power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Probabilities calculated using Bayes rule: 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Need to assign weights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Weights may not be equal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Similar to prior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be estimated: </a:t>
            </a:r>
          </a:p>
          <a:p>
            <a:pPr lvl="1"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780932"/>
              </p:ext>
            </p:extLst>
          </p:nvPr>
        </p:nvGraphicFramePr>
        <p:xfrm>
          <a:off x="615950" y="1373188"/>
          <a:ext cx="6450013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Equation" r:id="rId3" imgW="2031840" imgH="431640" progId="Equation.3">
                  <p:embed/>
                </p:oleObj>
              </mc:Choice>
              <mc:Fallback>
                <p:oleObj name="Equation" r:id="rId3" imgW="20318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1373188"/>
                        <a:ext cx="6450013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890663"/>
              </p:ext>
            </p:extLst>
          </p:nvPr>
        </p:nvGraphicFramePr>
        <p:xfrm>
          <a:off x="4275138" y="5257800"/>
          <a:ext cx="31480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" name="Equation" r:id="rId5" imgW="1485720" imgH="431640" progId="Equation.3">
                  <p:embed/>
                </p:oleObj>
              </mc:Choice>
              <mc:Fallback>
                <p:oleObj name="Equation" r:id="rId5" imgW="1485720" imgH="431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5257800"/>
                        <a:ext cx="31480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32320" y="1554480"/>
                <a:ext cx="2092406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𝑖𝑠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𝑎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𝑑𝑎𝑡𝑎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𝑝𝑜𝑖𝑛𝑡</m:t>
                      </m:r>
                    </m:oMath>
                  </m:oMathPara>
                </a14:m>
                <a:endParaRPr lang="en-US" sz="1800" b="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𝑖𝑠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𝑎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𝑐𝑙𝑢𝑠𝑡𝑒𝑟</m:t>
                      </m:r>
                    </m:oMath>
                  </m:oMathPara>
                </a14:m>
                <a:endParaRPr lang="en-US" sz="18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𝑖𝑠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𝑎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𝑐𝑒𝑛𝑡𝑟𝑜𝑖𝑑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0" y="1554480"/>
                <a:ext cx="2092406" cy="975908"/>
              </a:xfrm>
              <a:prstGeom prst="rect">
                <a:avLst/>
              </a:prstGeom>
              <a:blipFill rotWithShape="1"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62918" y="3794760"/>
                <a:ext cx="3291840" cy="761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800" b="1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800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800" b="1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18" y="3794760"/>
                <a:ext cx="3291840" cy="76104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Detailed EM Algorithm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800" smtClean="0"/>
              <a:t>Probabilistic Clustering  Applied to Sample Data</a:t>
            </a: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400" smtClean="0"/>
              <a:t>Probabilistic Clustering: Dense and Sparse Clusters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609600"/>
            <a:ext cx="10110788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7954963" y="169227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7497763" y="123507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97280"/>
            <a:ext cx="8318500" cy="5181600"/>
          </a:xfrm>
        </p:spPr>
        <p:txBody>
          <a:bodyPr/>
          <a:lstStyle/>
          <a:p>
            <a:r>
              <a:rPr lang="en-US" dirty="0" smtClean="0"/>
              <a:t>Convergence can be slow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Only guarantees finding local maxima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Makes some significant statistical assumptions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Number of parameters for Gaussian distribution grows as O(</a:t>
            </a:r>
            <a:r>
              <a:rPr lang="en-US" i="1" dirty="0" smtClean="0"/>
              <a:t>d</a:t>
            </a:r>
            <a:r>
              <a:rPr lang="en-US" baseline="30000" dirty="0" smtClean="0"/>
              <a:t>2</a:t>
            </a:r>
            <a:r>
              <a:rPr lang="en-US" dirty="0" smtClean="0"/>
              <a:t>), d the number of dimensions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arameters associated with covariance matrix</a:t>
            </a:r>
          </a:p>
          <a:p>
            <a:pPr lvl="1"/>
            <a:r>
              <a:rPr lang="en-US" dirty="0" smtClean="0"/>
              <a:t>K-means only estimates cluster means, which grow as O(</a:t>
            </a:r>
            <a:r>
              <a:rPr lang="en-US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of moments / </a:t>
            </a:r>
            <a:r>
              <a:rPr lang="en-US" dirty="0"/>
              <a:t>Spectral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pPr lvl="1"/>
            <a:r>
              <a:rPr lang="en-US" dirty="0" smtClean="0"/>
              <a:t>ICML 2014 workshop bibliography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https://sites.google.com/site/momentsicml2014/bibliography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Markov chain Monte Carlo (MCMC) </a:t>
            </a:r>
          </a:p>
          <a:p>
            <a:endParaRPr lang="en-US" dirty="0"/>
          </a:p>
          <a:p>
            <a:r>
              <a:rPr lang="en-US" dirty="0" smtClean="0"/>
              <a:t>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1319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Self-organizing maps (SOM)</a:t>
            </a:r>
          </a:p>
          <a:p>
            <a:pPr lvl="1"/>
            <a:r>
              <a:rPr lang="en-US" altLang="en-US" sz="2200" dirty="0" smtClean="0"/>
              <a:t>Centroid based clustering scheme</a:t>
            </a:r>
          </a:p>
          <a:p>
            <a:pPr lvl="1"/>
            <a:r>
              <a:rPr lang="en-US" altLang="en-US" sz="2200" dirty="0" smtClean="0"/>
              <a:t>Like K-means, a fixed number of clusters are specified</a:t>
            </a:r>
          </a:p>
          <a:p>
            <a:pPr lvl="1"/>
            <a:r>
              <a:rPr lang="en-US" altLang="en-US" sz="2200" dirty="0" smtClean="0"/>
              <a:t>However, the spatial relationship </a:t>
            </a:r>
            <a:br>
              <a:rPr lang="en-US" altLang="en-US" sz="2200" dirty="0" smtClean="0"/>
            </a:br>
            <a:r>
              <a:rPr lang="en-US" altLang="en-US" sz="2200" dirty="0" smtClean="0"/>
              <a:t>of clusters is also specified, </a:t>
            </a:r>
            <a:br>
              <a:rPr lang="en-US" altLang="en-US" sz="2200" dirty="0" smtClean="0"/>
            </a:br>
            <a:r>
              <a:rPr lang="en-US" altLang="en-US" sz="2200" dirty="0" smtClean="0"/>
              <a:t>typically as a grid </a:t>
            </a:r>
          </a:p>
          <a:p>
            <a:pPr lvl="1"/>
            <a:r>
              <a:rPr lang="en-US" altLang="en-US" sz="2200" dirty="0" smtClean="0"/>
              <a:t>Points are considered one by </a:t>
            </a:r>
            <a:br>
              <a:rPr lang="en-US" altLang="en-US" sz="2200" dirty="0" smtClean="0"/>
            </a:br>
            <a:r>
              <a:rPr lang="en-US" altLang="en-US" sz="2200" dirty="0" smtClean="0"/>
              <a:t>one</a:t>
            </a:r>
          </a:p>
          <a:p>
            <a:pPr lvl="1"/>
            <a:r>
              <a:rPr lang="en-US" altLang="en-US" sz="2200" dirty="0" smtClean="0"/>
              <a:t>Each point is assigned to the </a:t>
            </a:r>
            <a:br>
              <a:rPr lang="en-US" altLang="en-US" sz="2200" dirty="0" smtClean="0"/>
            </a:br>
            <a:r>
              <a:rPr lang="en-US" altLang="en-US" sz="2200" dirty="0" smtClean="0"/>
              <a:t>closest centroid</a:t>
            </a:r>
          </a:p>
          <a:p>
            <a:pPr lvl="1"/>
            <a:r>
              <a:rPr lang="en-US" altLang="en-US" sz="2200" dirty="0" smtClean="0"/>
              <a:t>Other centroids are updated based</a:t>
            </a:r>
            <a:br>
              <a:rPr lang="en-US" altLang="en-US" sz="2200" dirty="0" smtClean="0"/>
            </a:br>
            <a:r>
              <a:rPr lang="en-US" altLang="en-US" sz="2200" dirty="0" smtClean="0"/>
              <a:t> on their nearness to the  closest centroid</a:t>
            </a:r>
          </a:p>
          <a:p>
            <a:pPr marL="457200" lvl="1" indent="0">
              <a:buNone/>
            </a:pPr>
            <a:r>
              <a:rPr lang="en-US" sz="1600" dirty="0" err="1"/>
              <a:t>Kohonen</a:t>
            </a:r>
            <a:r>
              <a:rPr lang="en-US" sz="1600" dirty="0"/>
              <a:t>, </a:t>
            </a:r>
            <a:r>
              <a:rPr lang="en-US" sz="1600" dirty="0" err="1"/>
              <a:t>Teuvo</a:t>
            </a:r>
            <a:r>
              <a:rPr lang="en-US" sz="1600" dirty="0"/>
              <a:t>, and Self-Organizing Maps. "Springer series in information sciences." </a:t>
            </a:r>
            <a:r>
              <a:rPr lang="en-US" sz="1600" i="1" dirty="0"/>
              <a:t>Self-organizing maps</a:t>
            </a:r>
            <a:r>
              <a:rPr lang="en-US" sz="1600" dirty="0"/>
              <a:t> 30 (1995).</a:t>
            </a:r>
            <a:endParaRPr lang="en-US" altLang="en-US" sz="1600" dirty="0" smtClean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72373"/>
            <a:ext cx="2751138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Prototype-based	</a:t>
            </a:r>
          </a:p>
          <a:p>
            <a:pPr lvl="1"/>
            <a:r>
              <a:rPr lang="en-US" altLang="en-US" sz="2000" smtClean="0"/>
              <a:t>Fuzzy c-means</a:t>
            </a:r>
          </a:p>
          <a:p>
            <a:pPr lvl="1"/>
            <a:r>
              <a:rPr lang="en-US" altLang="en-US" sz="2000" smtClean="0"/>
              <a:t>Mixture Model Clustering</a:t>
            </a:r>
          </a:p>
          <a:p>
            <a:pPr lvl="1"/>
            <a:r>
              <a:rPr lang="en-US" altLang="en-US" sz="2000" smtClean="0"/>
              <a:t>Self-Organizing Maps</a:t>
            </a:r>
          </a:p>
          <a:p>
            <a:r>
              <a:rPr lang="en-US" altLang="en-US" sz="2400" smtClean="0"/>
              <a:t>Density-based</a:t>
            </a:r>
          </a:p>
          <a:p>
            <a:pPr lvl="1"/>
            <a:r>
              <a:rPr lang="en-US" altLang="en-US" sz="2000" smtClean="0"/>
              <a:t>Grid-based clustering</a:t>
            </a:r>
          </a:p>
          <a:p>
            <a:pPr lvl="1"/>
            <a:r>
              <a:rPr lang="en-US" altLang="en-US" sz="2000" smtClean="0"/>
              <a:t>Subspace clustering</a:t>
            </a:r>
          </a:p>
          <a:p>
            <a:r>
              <a:rPr lang="en-US" altLang="en-US" sz="2400" smtClean="0"/>
              <a:t>Graph-based </a:t>
            </a:r>
          </a:p>
          <a:p>
            <a:pPr lvl="1"/>
            <a:r>
              <a:rPr lang="en-US" altLang="en-US" sz="2000" smtClean="0"/>
              <a:t>Chameleon</a:t>
            </a:r>
          </a:p>
          <a:p>
            <a:pPr lvl="1"/>
            <a:r>
              <a:rPr lang="en-US" altLang="en-US" sz="2000" smtClean="0"/>
              <a:t>Jarvis-Patrick</a:t>
            </a:r>
          </a:p>
          <a:p>
            <a:pPr lvl="1"/>
            <a:r>
              <a:rPr lang="en-US" altLang="en-US" sz="2000" smtClean="0"/>
              <a:t>Shared Nearest Neighbor (SNN) </a:t>
            </a:r>
          </a:p>
          <a:p>
            <a:r>
              <a:rPr lang="en-US" altLang="en-US" sz="2400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79525"/>
            <a:ext cx="829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z="2400" smtClean="0"/>
              <a:t>Updates are weighted by distance</a:t>
            </a:r>
          </a:p>
          <a:p>
            <a:pPr lvl="1"/>
            <a:r>
              <a:rPr lang="en-US" altLang="en-US" sz="2000" smtClean="0"/>
              <a:t>Centroids farther away are affected less</a:t>
            </a:r>
          </a:p>
          <a:p>
            <a:r>
              <a:rPr lang="en-US" altLang="en-US" sz="2400" smtClean="0"/>
              <a:t>The impact of the updates decreases with each time</a:t>
            </a:r>
          </a:p>
          <a:p>
            <a:pPr lvl="1"/>
            <a:r>
              <a:rPr lang="en-US" altLang="en-US" sz="2000" smtClean="0"/>
              <a:t>At some point the centroids will not change much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7604125" algn="l"/>
              </a:tabLst>
            </a:pPr>
            <a:r>
              <a:rPr lang="en-US" altLang="en-US" smtClean="0"/>
              <a:t>SOM can be viewed as a type of dimensionality reduction</a:t>
            </a:r>
          </a:p>
          <a:p>
            <a:pPr>
              <a:tabLst>
                <a:tab pos="7604125" algn="l"/>
              </a:tabLst>
            </a:pPr>
            <a:r>
              <a:rPr lang="en-US" altLang="en-US" smtClean="0"/>
              <a:t>If a two-dimensional grid is used, the results can be visualized</a:t>
            </a:r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  <a:p>
            <a:pPr>
              <a:tabLst>
                <a:tab pos="7604125" algn="l"/>
              </a:tabLst>
            </a:pPr>
            <a:endParaRPr lang="en-US" altLang="en-US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78875" cy="533400"/>
          </a:xfrm>
        </p:spPr>
        <p:txBody>
          <a:bodyPr/>
          <a:lstStyle/>
          <a:p>
            <a:r>
              <a:rPr lang="en-US" altLang="en-US" smtClean="0"/>
              <a:t>SOM Clusters of LA Times Document Data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004888"/>
            <a:ext cx="673735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SOM Example: 2D Points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>
            <a:fillRect/>
          </a:stretch>
        </p:blipFill>
        <p:spPr bwMode="auto">
          <a:xfrm>
            <a:off x="0" y="1050925"/>
            <a:ext cx="91440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SOM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</a:p>
          <a:p>
            <a:endParaRPr lang="en-US" dirty="0" smtClean="0"/>
          </a:p>
          <a:p>
            <a:r>
              <a:rPr lang="en-US" dirty="0" smtClean="0"/>
              <a:t>Locally optimal solution</a:t>
            </a:r>
          </a:p>
          <a:p>
            <a:endParaRPr lang="en-US" dirty="0"/>
          </a:p>
          <a:p>
            <a:r>
              <a:rPr lang="en-US" dirty="0" smtClean="0"/>
              <a:t>Grid is </a:t>
            </a:r>
            <a:r>
              <a:rPr lang="en-US" smtClean="0"/>
              <a:t>somewhat arbitrary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Grid-based Clustering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type of density-based clustering</a:t>
            </a:r>
          </a:p>
          <a:p>
            <a:endParaRPr lang="en-US" altLang="en-US" smtClean="0"/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3505200"/>
            <a:ext cx="6172200" cy="2790825"/>
          </a:xfrm>
          <a:noFill/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647825"/>
            <a:ext cx="89027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Subspace Clustering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/>
          <a:lstStyle/>
          <a:p>
            <a:r>
              <a:rPr lang="en-US" altLang="en-US" smtClean="0"/>
              <a:t>Until now, we found clusters by considering all of the attributes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Some clusters may involve only a subset of attributes, i.e., subspaces of the data</a:t>
            </a:r>
          </a:p>
          <a:p>
            <a:pPr lvl="1"/>
            <a:r>
              <a:rPr lang="en-US" altLang="en-US" smtClean="0"/>
              <a:t>Example: </a:t>
            </a:r>
          </a:p>
          <a:p>
            <a:pPr marL="1203325" lvl="2" indent="-230188"/>
            <a:r>
              <a:rPr lang="en-US" altLang="en-US" smtClean="0"/>
              <a:t>When k-means is used to find document clusters, the resulting clusters can typically be characterized by 10 or so terms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45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>
            <a:fillRect/>
          </a:stretch>
        </p:blipFill>
        <p:spPr>
          <a:xfrm>
            <a:off x="950913" y="1268413"/>
            <a:ext cx="7050087" cy="49307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560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257300"/>
            <a:ext cx="6721475" cy="495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>
            <a:fillRect/>
          </a:stretch>
        </p:blipFill>
        <p:spPr>
          <a:xfrm>
            <a:off x="1225550" y="1200150"/>
            <a:ext cx="6689725" cy="50673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Hard (Crisp) vs Soft (Fuzzy)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 smtClean="0"/>
                  <a:t>Hard (Crisp) vs. Soft (Fuzzy) clustering</a:t>
                </a:r>
              </a:p>
              <a:p>
                <a:pPr lvl="1"/>
                <a:r>
                  <a:rPr lang="en-US" altLang="en-US" dirty="0" smtClean="0"/>
                  <a:t>For soft clustering allow point to belong to more than one cluster </a:t>
                </a:r>
              </a:p>
              <a:p>
                <a:pPr lvl="1"/>
                <a:r>
                  <a:rPr lang="en-US" altLang="en-US" dirty="0" smtClean="0"/>
                  <a:t>For K-means, generalize 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None/>
                </a:pPr>
                <a:r>
                  <a:rPr lang="en-US" altLang="en-US" dirty="0" smtClean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𝑖𝑗</m:t>
                        </m:r>
                      </m:sub>
                      <m:sup/>
                    </m:sSubSup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x</a:t>
                </a:r>
                <a:r>
                  <a:rPr lang="en-US" altLang="en-US" baseline="-25000" dirty="0" smtClean="0">
                    <a:sym typeface="Symbol" pitchFamily="18" charset="2"/>
                  </a:rPr>
                  <a:t>i</a:t>
                </a:r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sym typeface="Symbol" pitchFamily="18" charset="2"/>
                </a:endParaRP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SSE, repeat the following steps: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dirty="0" smtClean="0"/>
                  <a:t>and determine </a:t>
                </a:r>
                <a:r>
                  <a:rPr lang="en-US" alt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(cluster assignment)</a:t>
                </a:r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/>
                  <a:t> 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Hard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 {0,1}</a:t>
                </a:r>
                <a:r>
                  <a:rPr lang="en-US" altLang="en-US" dirty="0" smtClean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513" t="-1294" b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14682"/>
              </p:ext>
            </p:extLst>
          </p:nvPr>
        </p:nvGraphicFramePr>
        <p:xfrm>
          <a:off x="5158192" y="274320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Equation" r:id="rId4" imgW="596880" imgH="444240" progId="Equation.3">
                  <p:embed/>
                </p:oleObj>
              </mc:Choice>
              <mc:Fallback>
                <p:oleObj name="Equation" r:id="rId4" imgW="59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92" y="274320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69" y="2743200"/>
                <a:ext cx="3188950" cy="9081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1143000"/>
            <a:ext cx="7764462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 - Overview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grid-based clustering algorithm that methodically finds subspace clusters</a:t>
            </a:r>
          </a:p>
          <a:p>
            <a:pPr lvl="1"/>
            <a:r>
              <a:rPr lang="en-US" altLang="en-US" smtClean="0"/>
              <a:t>Partitions the data space into rectangular units of equal volume</a:t>
            </a:r>
          </a:p>
          <a:p>
            <a:pPr lvl="1"/>
            <a:r>
              <a:rPr lang="en-US" altLang="en-US" smtClean="0"/>
              <a:t>Measures the density of each unit by the fraction of points it contains</a:t>
            </a:r>
          </a:p>
          <a:p>
            <a:pPr lvl="1"/>
            <a:r>
              <a:rPr lang="en-US" altLang="en-US" smtClean="0"/>
              <a:t>A unit is dense if the fraction of overall points it contains is above a user specified threshold, </a:t>
            </a:r>
            <a:r>
              <a:rPr lang="en-US" altLang="en-US" smtClean="0">
                <a:sym typeface="Symbol" pitchFamily="18" charset="2"/>
              </a:rPr>
              <a:t></a:t>
            </a:r>
          </a:p>
          <a:p>
            <a:pPr lvl="1"/>
            <a:r>
              <a:rPr lang="en-US" altLang="en-US" smtClean="0">
                <a:sym typeface="Symbol" pitchFamily="18" charset="2"/>
              </a:rPr>
              <a:t>A cluster is a group of collections of contiguous (touching) dense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It is impractical to check each volume unit to see if it is dense since there is exponential number of such units</a:t>
            </a:r>
          </a:p>
          <a:p>
            <a:pPr lvl="4">
              <a:lnSpc>
                <a:spcPct val="90000"/>
              </a:lnSpc>
            </a:pPr>
            <a:endParaRPr lang="en-US" altLang="en-US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Monotone property of density-based clusters</a:t>
            </a:r>
            <a:r>
              <a:rPr lang="en-US" altLang="en-US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If a set of points forms a density based cluster in k dimensions, then the same set of points is also part of a density based cluster in all possible subsets of those dimensions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Very similar to Apriori algorithm</a:t>
            </a:r>
          </a:p>
          <a:p>
            <a:pPr lvl="4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Can find overlapping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3" y="1887538"/>
            <a:ext cx="8318500" cy="36925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Clique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Time complexity is exponential in number of dimensions</a:t>
            </a:r>
          </a:p>
          <a:p>
            <a:pPr lvl="1"/>
            <a:r>
              <a:rPr lang="en-US" altLang="en-US" smtClean="0"/>
              <a:t>Especially if “too many” dense units are generated at lower stages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May fail if clusters are of widely differing densities, since the threshold is fixed</a:t>
            </a:r>
          </a:p>
          <a:p>
            <a:pPr lvl="1"/>
            <a:r>
              <a:rPr lang="en-US" altLang="en-US" smtClean="0"/>
              <a:t>Determining appropriate threshold and unit interval length can be challenging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(DENsity CLUstering)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Based on the notion of kernel-density estimation</a:t>
            </a:r>
          </a:p>
          <a:p>
            <a:pPr lvl="1">
              <a:defRPr/>
            </a:pPr>
            <a:r>
              <a:rPr lang="en-US" dirty="0" smtClean="0"/>
              <a:t>Contribution of each point to the density is given by  an influence or kernel function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Overall density is the sum of the contributions of all points</a:t>
            </a:r>
          </a:p>
          <a:p>
            <a:pPr lvl="1">
              <a:buFont typeface="Arial" charset="0"/>
              <a:buNone/>
              <a:defRPr/>
            </a:pPr>
            <a:endParaRPr lang="en-US" dirty="0" smtClean="0"/>
          </a:p>
          <a:p>
            <a:pPr lvl="4">
              <a:defRPr/>
            </a:pPr>
            <a:endParaRPr lang="en-US" sz="800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6925"/>
            <a:ext cx="47259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332038"/>
            <a:ext cx="31448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143000" y="4800600"/>
            <a:ext cx="7178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Formula and plot of 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Example of Density from Gaussian Kernel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0" y="2103438"/>
            <a:ext cx="4324350" cy="3336925"/>
            <a:chOff x="0" y="1325"/>
            <a:chExt cx="2724" cy="2102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5"/>
              <a:ext cx="2724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547" y="3024"/>
              <a:ext cx="37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4343400" y="1782763"/>
            <a:ext cx="4441825" cy="3749675"/>
            <a:chOff x="2736" y="1094"/>
            <a:chExt cx="2798" cy="2362"/>
          </a:xfrm>
        </p:grpSpPr>
        <p:pic>
          <p:nvPicPr>
            <p:cNvPr id="3379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094"/>
              <a:ext cx="2798" cy="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Rectangle 11"/>
            <p:cNvSpPr>
              <a:spLocks noChangeArrowheads="1"/>
            </p:cNvSpPr>
            <p:nvPr/>
          </p:nvSpPr>
          <p:spPr bwMode="auto">
            <a:xfrm>
              <a:off x="2909" y="3110"/>
              <a:ext cx="345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417638"/>
            <a:ext cx="8455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altLang="en-US" sz="2400" smtClean="0"/>
              <a:t>Find the density function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Identify local maxima (density attractors)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Assign each point to the density attractor</a:t>
            </a:r>
          </a:p>
          <a:p>
            <a:pPr lvl="1">
              <a:spcAft>
                <a:spcPts val="1000"/>
              </a:spcAft>
            </a:pPr>
            <a:r>
              <a:rPr lang="en-US" altLang="en-US" smtClean="0"/>
              <a:t>Follow direction of maximum increase in density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Define clusters as groups consisting of points associated with density attractor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Discard clusters whose density attractor has a density less than a user specified minimum,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  <a:p>
            <a:pPr>
              <a:spcAft>
                <a:spcPts val="1000"/>
              </a:spcAft>
            </a:pPr>
            <a:r>
              <a:rPr lang="en-US" altLang="en-US" sz="2400" smtClean="0"/>
              <a:t>Combine clusters connected by paths of points that are connected by points with density above </a:t>
            </a:r>
            <a:r>
              <a:rPr lang="en-US" altLang="en-US" sz="2400" smtClean="0">
                <a:sym typeface="Symbol" pitchFamily="18" charset="2"/>
              </a:rPr>
              <a:t>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152400"/>
            <a:ext cx="8548687" cy="533400"/>
          </a:xfrm>
        </p:spPr>
        <p:txBody>
          <a:bodyPr/>
          <a:lstStyle/>
          <a:p>
            <a:r>
              <a:rPr lang="en-US" altLang="en-US" sz="2800" smtClean="0"/>
              <a:t>Graph-Based Clustering: General Concepts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Graph-Based clustering uses the proximity graph</a:t>
            </a:r>
          </a:p>
          <a:p>
            <a:pPr lvl="1"/>
            <a:r>
              <a:rPr lang="en-US" altLang="en-US" smtClean="0"/>
              <a:t>Start with the proximity matrix</a:t>
            </a:r>
          </a:p>
          <a:p>
            <a:pPr lvl="1"/>
            <a:r>
              <a:rPr lang="en-US" altLang="en-US" smtClean="0"/>
              <a:t>Consider each point as a node in a graph</a:t>
            </a:r>
          </a:p>
          <a:p>
            <a:pPr lvl="1"/>
            <a:r>
              <a:rPr lang="en-US" altLang="en-US" smtClean="0"/>
              <a:t>Each edge between two nodes has a weight which is the proximity between the two points</a:t>
            </a:r>
          </a:p>
          <a:p>
            <a:pPr lvl="1"/>
            <a:r>
              <a:rPr lang="en-US" altLang="en-US" smtClean="0"/>
              <a:t>Initially the proximity graph is fully connected </a:t>
            </a:r>
          </a:p>
          <a:p>
            <a:pPr lvl="1"/>
            <a:r>
              <a:rPr lang="en-US" altLang="en-US" smtClean="0"/>
              <a:t>MIN (single-link) and MAX (complete-link) can be viewed in graph terms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In the simplest case, clusters are connected components in the graph.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Soft (Fuzzy) Clustering: Estimating Weights</a:t>
            </a:r>
          </a:p>
        </p:txBody>
      </p:sp>
      <p:graphicFrame>
        <p:nvGraphicFramePr>
          <p:cNvPr id="512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4800" y="2971800"/>
          <a:ext cx="36576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3" imgW="2095500" imgH="457200" progId="Equation.3">
                  <p:embed/>
                </p:oleObj>
              </mc:Choice>
              <mc:Fallback>
                <p:oleObj name="Equation" r:id="rId3" imgW="2095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971800"/>
                        <a:ext cx="36576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4977" r="6061"/>
          <a:stretch>
            <a:fillRect/>
          </a:stretch>
        </p:blipFill>
        <p:spPr>
          <a:xfrm>
            <a:off x="4114800" y="2362200"/>
            <a:ext cx="4419600" cy="3584575"/>
          </a:xfrm>
          <a:noFill/>
        </p:spPr>
      </p:pic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1,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</a:t>
            </a:r>
          </a:p>
        </p:txBody>
      </p:sp>
      <p:grpSp>
        <p:nvGrpSpPr>
          <p:cNvPr id="5126" name="Group 9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30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5131" name="Text Box 14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5132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5133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5134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5135" name="Text Box 18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CURE Algorithm: Graph-Based Clustering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Agglomerative hierarchical clustering algorithms vary in terms of how the proximity of two clusters are computed</a:t>
            </a:r>
          </a:p>
          <a:p>
            <a:pPr lvl="2"/>
            <a:r>
              <a:rPr lang="en-US" altLang="en-US" dirty="0" smtClean="0"/>
              <a:t> MIN (single link)</a:t>
            </a:r>
          </a:p>
          <a:p>
            <a:pPr lvl="3"/>
            <a:r>
              <a:rPr lang="en-US" altLang="en-US" dirty="0" smtClean="0"/>
              <a:t>susceptible to noise/outliers</a:t>
            </a:r>
          </a:p>
          <a:p>
            <a:pPr lvl="2"/>
            <a:r>
              <a:rPr lang="en-US" altLang="en-US" dirty="0" smtClean="0"/>
              <a:t> MAX (complete link)/GROUP AVERAGE/Centroid/Ward’s: </a:t>
            </a:r>
          </a:p>
          <a:p>
            <a:pPr lvl="3"/>
            <a:r>
              <a:rPr lang="en-US" altLang="en-US" dirty="0" smtClean="0"/>
              <a:t>may not work well with non-globular clusters</a:t>
            </a:r>
          </a:p>
          <a:p>
            <a:pPr lvl="4"/>
            <a:endParaRPr lang="en-US" altLang="en-US" sz="800" dirty="0" smtClean="0"/>
          </a:p>
          <a:p>
            <a:r>
              <a:rPr lang="en-US" altLang="en-US" dirty="0" smtClean="0"/>
              <a:t>CURE algorithm tries to handle both problems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pPr lvl="4"/>
            <a:endParaRPr lang="en-US" altLang="en-US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tabLst>
                <a:tab pos="1143000" algn="l"/>
              </a:tabLst>
            </a:pPr>
            <a:r>
              <a:rPr lang="en-US" altLang="en-US" dirty="0" smtClean="0"/>
              <a:t>Represents a cluster using multiple representative points</a:t>
            </a:r>
          </a:p>
          <a:p>
            <a:pPr marL="749300" lvl="1">
              <a:tabLst>
                <a:tab pos="1143000" algn="l"/>
              </a:tabLst>
            </a:pPr>
            <a:r>
              <a:rPr lang="en-US" altLang="en-US" dirty="0" smtClean="0"/>
              <a:t>Representative points are found by selecting a constant number of points from a cluster 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First representative point is chosen to be the point furthest from the center of the cluster</a:t>
            </a:r>
          </a:p>
          <a:p>
            <a:pPr marL="1143000" lvl="2" indent="-279400">
              <a:tabLst>
                <a:tab pos="1143000" algn="l"/>
              </a:tabLst>
            </a:pPr>
            <a:r>
              <a:rPr lang="en-US" altLang="en-US" dirty="0" smtClean="0"/>
              <a:t>Remaining representative points are chosen so that they are farthest from all previously chosen points</a:t>
            </a:r>
          </a:p>
          <a:p>
            <a:pPr>
              <a:tabLst>
                <a:tab pos="1143000" algn="l"/>
              </a:tabLst>
            </a:pPr>
            <a:endParaRPr lang="en-US" altLang="en-US" sz="1200" dirty="0" smtClean="0"/>
          </a:p>
        </p:txBody>
      </p:sp>
      <p:sp>
        <p:nvSpPr>
          <p:cNvPr id="3891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“Shrink” representative points toward the center of the cluster by a factor, </a:t>
            </a:r>
            <a:r>
              <a:rPr lang="en-US" altLang="en-US" sz="2400" dirty="0" smtClean="0">
                <a:sym typeface="Symbol" pitchFamily="18" charset="2"/>
              </a:rPr>
              <a:t></a:t>
            </a: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ym typeface="Symbol" pitchFamily="18" charset="2"/>
            </a:endParaRPr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 lvl="4">
              <a:lnSpc>
                <a:spcPct val="80000"/>
              </a:lnSpc>
            </a:pPr>
            <a:endParaRPr lang="en-US" altLang="en-US" sz="800" dirty="0" smtClean="0"/>
          </a:p>
          <a:p>
            <a:pPr lvl="1">
              <a:lnSpc>
                <a:spcPct val="80000"/>
              </a:lnSpc>
            </a:pPr>
            <a:endParaRPr lang="en-US" altLang="en-US" sz="20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Shrinking representative points toward the center helps avoid problems with noise and outliers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Cluster similarity is the similarity of the closest pair of representative points from different clusters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39940" name="Freeform 52" descr="5%"/>
          <p:cNvSpPr>
            <a:spLocks/>
          </p:cNvSpPr>
          <p:nvPr/>
        </p:nvSpPr>
        <p:spPr bwMode="auto">
          <a:xfrm rot="-5400000">
            <a:off x="1377157" y="2234406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Oval 53"/>
          <p:cNvSpPr>
            <a:spLocks noChangeArrowheads="1"/>
          </p:cNvSpPr>
          <p:nvPr/>
        </p:nvSpPr>
        <p:spPr bwMode="auto">
          <a:xfrm rot="-5400000">
            <a:off x="2209800" y="35353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val 54"/>
          <p:cNvSpPr>
            <a:spLocks noChangeArrowheads="1"/>
          </p:cNvSpPr>
          <p:nvPr/>
        </p:nvSpPr>
        <p:spPr bwMode="auto">
          <a:xfrm rot="-5400000">
            <a:off x="2286000" y="23161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val 55"/>
          <p:cNvSpPr>
            <a:spLocks noChangeArrowheads="1"/>
          </p:cNvSpPr>
          <p:nvPr/>
        </p:nvSpPr>
        <p:spPr bwMode="auto">
          <a:xfrm rot="-5400000">
            <a:off x="1691640" y="28956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val 56"/>
          <p:cNvSpPr>
            <a:spLocks noChangeArrowheads="1"/>
          </p:cNvSpPr>
          <p:nvPr/>
        </p:nvSpPr>
        <p:spPr bwMode="auto">
          <a:xfrm rot="-5400000">
            <a:off x="2817813" y="269557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5" name="Freeform 57" descr="5%"/>
          <p:cNvSpPr>
            <a:spLocks/>
          </p:cNvSpPr>
          <p:nvPr/>
        </p:nvSpPr>
        <p:spPr bwMode="auto">
          <a:xfrm rot="5400000" flipV="1">
            <a:off x="4876800" y="2087563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Oval 58"/>
          <p:cNvSpPr>
            <a:spLocks noChangeArrowheads="1"/>
          </p:cNvSpPr>
          <p:nvPr/>
        </p:nvSpPr>
        <p:spPr bwMode="auto">
          <a:xfrm rot="5400000" flipV="1">
            <a:off x="6400800" y="2544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7" name="Oval 59"/>
          <p:cNvSpPr>
            <a:spLocks noChangeArrowheads="1"/>
          </p:cNvSpPr>
          <p:nvPr/>
        </p:nvSpPr>
        <p:spPr bwMode="auto">
          <a:xfrm rot="5400000" flipV="1">
            <a:off x="5181600" y="2468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val 60"/>
          <p:cNvSpPr>
            <a:spLocks noChangeArrowheads="1"/>
          </p:cNvSpPr>
          <p:nvPr/>
        </p:nvSpPr>
        <p:spPr bwMode="auto">
          <a:xfrm rot="5400000" flipV="1">
            <a:off x="5486400" y="36115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9" name="Oval 61"/>
          <p:cNvSpPr>
            <a:spLocks noChangeArrowheads="1"/>
          </p:cNvSpPr>
          <p:nvPr/>
        </p:nvSpPr>
        <p:spPr bwMode="auto">
          <a:xfrm rot="5400000" flipV="1">
            <a:off x="5791200" y="2163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0" name="Oval 62"/>
          <p:cNvSpPr>
            <a:spLocks noChangeArrowheads="1"/>
          </p:cNvSpPr>
          <p:nvPr/>
        </p:nvSpPr>
        <p:spPr bwMode="auto">
          <a:xfrm rot="5400000" flipV="1">
            <a:off x="6248400" y="33829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1" name="Oval 63"/>
          <p:cNvSpPr>
            <a:spLocks noChangeArrowheads="1"/>
          </p:cNvSpPr>
          <p:nvPr/>
        </p:nvSpPr>
        <p:spPr bwMode="auto">
          <a:xfrm rot="5400000" flipV="1">
            <a:off x="2819400" y="330676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Line 64"/>
          <p:cNvSpPr>
            <a:spLocks noChangeShapeType="1"/>
          </p:cNvSpPr>
          <p:nvPr/>
        </p:nvSpPr>
        <p:spPr bwMode="auto">
          <a:xfrm flipH="1">
            <a:off x="2331720" y="24685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65"/>
          <p:cNvSpPr>
            <a:spLocks noChangeShapeType="1"/>
          </p:cNvSpPr>
          <p:nvPr/>
        </p:nvSpPr>
        <p:spPr bwMode="auto">
          <a:xfrm flipH="1">
            <a:off x="2438400" y="2773363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66"/>
          <p:cNvSpPr>
            <a:spLocks noChangeShapeType="1"/>
          </p:cNvSpPr>
          <p:nvPr/>
        </p:nvSpPr>
        <p:spPr bwMode="auto">
          <a:xfrm flipH="1" flipV="1">
            <a:off x="2514600" y="3154363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67"/>
          <p:cNvSpPr>
            <a:spLocks noChangeShapeType="1"/>
          </p:cNvSpPr>
          <p:nvPr/>
        </p:nvSpPr>
        <p:spPr bwMode="auto">
          <a:xfrm flipV="1">
            <a:off x="2240280" y="31543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68"/>
          <p:cNvSpPr>
            <a:spLocks noChangeShapeType="1"/>
          </p:cNvSpPr>
          <p:nvPr/>
        </p:nvSpPr>
        <p:spPr bwMode="auto">
          <a:xfrm>
            <a:off x="1828800" y="29257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69"/>
          <p:cNvSpPr txBox="1">
            <a:spLocks noChangeArrowheads="1"/>
          </p:cNvSpPr>
          <p:nvPr/>
        </p:nvSpPr>
        <p:spPr bwMode="auto">
          <a:xfrm>
            <a:off x="21336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8" name="Text Box 70"/>
          <p:cNvSpPr txBox="1">
            <a:spLocks noChangeArrowheads="1"/>
          </p:cNvSpPr>
          <p:nvPr/>
        </p:nvSpPr>
        <p:spPr bwMode="auto">
          <a:xfrm>
            <a:off x="5638800" y="2773363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39959" name="Line 71"/>
          <p:cNvSpPr>
            <a:spLocks noChangeShapeType="1"/>
          </p:cNvSpPr>
          <p:nvPr/>
        </p:nvSpPr>
        <p:spPr bwMode="auto">
          <a:xfrm flipH="1">
            <a:off x="5806440" y="231616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72"/>
          <p:cNvSpPr>
            <a:spLocks noChangeShapeType="1"/>
          </p:cNvSpPr>
          <p:nvPr/>
        </p:nvSpPr>
        <p:spPr bwMode="auto">
          <a:xfrm>
            <a:off x="5257800" y="25447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Line 73"/>
          <p:cNvSpPr>
            <a:spLocks noChangeShapeType="1"/>
          </p:cNvSpPr>
          <p:nvPr/>
        </p:nvSpPr>
        <p:spPr bwMode="auto">
          <a:xfrm flipH="1">
            <a:off x="6248400" y="2620963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2" name="Line 74"/>
          <p:cNvSpPr>
            <a:spLocks noChangeShapeType="1"/>
          </p:cNvSpPr>
          <p:nvPr/>
        </p:nvSpPr>
        <p:spPr bwMode="auto">
          <a:xfrm flipH="1" flipV="1">
            <a:off x="5943600" y="3154363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75"/>
          <p:cNvSpPr>
            <a:spLocks noChangeShapeType="1"/>
          </p:cNvSpPr>
          <p:nvPr/>
        </p:nvSpPr>
        <p:spPr bwMode="auto">
          <a:xfrm flipV="1">
            <a:off x="5562600" y="3306763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CURE Algorithm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Uses agglomerative hierarchical scheme to perform clustering;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0: similar to centroid-based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 = 1: somewhat similar to single-link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CURE is better able to handle clusters of arbitrary shapes and sizes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C</a:t>
            </a:r>
            <a:r>
              <a:rPr lang="en-US" altLang="en-US" sz="2800" smtClean="0">
                <a:latin typeface="Arial Rounded MT Bold" pitchFamily="34" charset="0"/>
              </a:rPr>
              <a:t>URE</a:t>
            </a:r>
            <a:endParaRPr lang="en-US" altLang="en-US" sz="2800" smtClean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81000" y="1447800"/>
          <a:ext cx="8305800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2" name="Bitmap Image" r:id="rId3" imgW="5683810" imgH="2293333" progId="Paint.Picture">
                  <p:embed/>
                </p:oleObj>
              </mc:Choice>
              <mc:Fallback>
                <p:oleObj name="Bitmap Image" r:id="rId3" imgW="5683810" imgH="229333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224" t="5058" r="7143" b="6429"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05800" cy="363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</a:t>
            </a:r>
            <a:endParaRPr lang="en-US" altLang="en-US" smtClean="0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52400" y="1216025"/>
          <a:ext cx="868680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Bitmap Image" r:id="rId3" imgW="7460627" imgH="3147333" progId="Paint.Picture">
                  <p:embed/>
                </p:oleObj>
              </mc:Choice>
              <mc:Fallback>
                <p:oleObj name="Bitmap Image" r:id="rId3" imgW="7460627" imgH="3147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734" r="6734"/>
                      <a:stretch>
                        <a:fillRect/>
                      </a:stretch>
                    </p:blipFill>
                    <p:spPr bwMode="auto">
                      <a:xfrm>
                        <a:off x="152400" y="1216025"/>
                        <a:ext cx="8686800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14400" y="5611813"/>
            <a:ext cx="449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b="0">
                <a:latin typeface="Times New Roman" pitchFamily="18" charset="0"/>
              </a:rPr>
              <a:t>Picture from </a:t>
            </a:r>
            <a:r>
              <a:rPr lang="en-US" altLang="en-US" sz="2000" b="0" i="1">
                <a:latin typeface="Times New Roman" pitchFamily="18" charset="0"/>
              </a:rPr>
              <a:t>CURE</a:t>
            </a:r>
            <a:r>
              <a:rPr lang="en-US" altLang="en-US" sz="2000" b="0">
                <a:latin typeface="Times New Roman" pitchFamily="18" charset="0"/>
              </a:rPr>
              <a:t>, Guha, Rastogi, Shim.</a:t>
            </a:r>
            <a:endParaRPr lang="en-US" altLang="en-US" sz="2400" b="0">
              <a:latin typeface="Times New Roman" pitchFamily="18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553200" y="2438400"/>
            <a:ext cx="989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(centroid)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629400" y="3581400"/>
            <a:ext cx="1176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>
                <a:latin typeface="Times New Roman" pitchFamily="18" charset="0"/>
              </a:rPr>
              <a:t>(single link)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CURE Cannot Handle Differing Densities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4037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4067175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5334000" y="49672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CURE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3246438" y="2530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4435475" y="1554163"/>
          <a:ext cx="4297363" cy="324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449" t="6250" r="11864" b="4991"/>
                      <a:stretch>
                        <a:fillRect/>
                      </a:stretch>
                    </p:blipFill>
                    <p:spPr bwMode="auto">
                      <a:xfrm>
                        <a:off x="4435475" y="1554163"/>
                        <a:ext cx="4297363" cy="324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Chameleon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Based on several key ideas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>
              <a:cs typeface="Times New Roman" pitchFamily="18" charset="0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Sparsification of the proximity graph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Partitioning the data into clusters that are relatively pure subclusters of the “true” clusters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/>
              <a:t>Merging based on preserving characteristics of clusters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size of the problems that can be handled is increased</a:t>
            </a:r>
            <a:endParaRPr lang="en-US" altLang="en-US" sz="220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mtClean="0"/>
              <a:t> 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 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Sparsification techniques keep the connections to the most similar (nearest) neighbors of a point while breaking the connections to less similar points.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The nearest neighbors of a point tend to belong to the same class as the point itself.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This reduces the impact of noise and outliers and sharpens the distinction between clusters.</a:t>
            </a:r>
            <a:r>
              <a:rPr lang="en-US" altLang="en-US" smtClean="0"/>
              <a:t>  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smtClean="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Sparsification facilitates the use of graph partitioning algorithms (or algorithms based on graph partitioning algorithms)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smtClean="0">
                <a:cs typeface="Times New Roman" pitchFamily="18" charset="0"/>
              </a:rPr>
              <a:t>Chameleon  and </a:t>
            </a:r>
            <a:r>
              <a:rPr lang="en-US" altLang="en-US" sz="2000" smtClean="0"/>
              <a:t>Hypergraph-based Clustering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 smtClean="0"/>
                  <a:t>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Font typeface="Wingdings" pitchFamily="2" charset="2"/>
                  <a:buNone/>
                </a:pPr>
                <a:r>
                  <a:rPr lang="en-US" altLang="en-US" dirty="0" smtClean="0"/>
                  <a:t> </a:t>
                </a:r>
              </a:p>
              <a:p>
                <a:pPr marL="1147763" lvl="2" indent="-23336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147763" lvl="2" indent="-23336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a power for the weight not a superscript and controls </a:t>
                </a:r>
                <a:r>
                  <a:rPr lang="en-US" altLang="en-US" dirty="0">
                    <a:sym typeface="Symbol" pitchFamily="18" charset="2"/>
                  </a:rPr>
                  <a:t>how “fuzzy” </a:t>
                </a:r>
                <a:r>
                  <a:rPr lang="en-US" altLang="en-US" dirty="0" smtClean="0">
                    <a:sym typeface="Symbol" pitchFamily="18" charset="2"/>
                  </a:rPr>
                  <a:t>the clustering is</a:t>
                </a: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objective function, repeat the following: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determine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endParaRPr lang="en-US" altLang="en-US" dirty="0" smtClean="0"/>
              </a:p>
              <a:p>
                <a:pPr lvl="2"/>
                <a:r>
                  <a:rPr lang="en-US" altLang="en-US" dirty="0" smtClean="0"/>
                  <a:t> Fix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𝒄</m:t>
                    </m:r>
                  </m:oMath>
                </a14:m>
                <a:endParaRPr lang="en-US" altLang="en-US" b="1" dirty="0" smtClean="0"/>
              </a:p>
              <a:p>
                <a:pPr lvl="1"/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Fuzzy c-means clustering: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/>
                      </a:rPr>
                      <m:t>𝑖𝑗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[0,1]</a:t>
                </a:r>
                <a:br>
                  <a:rPr lang="en-US" altLang="en-US" dirty="0" smtClean="0">
                    <a:sym typeface="Symbol" pitchFamily="18" charset="2"/>
                  </a:rPr>
                </a:br>
                <a:endParaRPr lang="en-US" altLang="en-US" dirty="0" smtClean="0">
                  <a:sym typeface="Symbol" pitchFamily="18" charset="2"/>
                </a:endParaRPr>
              </a:p>
              <a:p>
                <a:pPr marL="0" lvl="1" indent="0">
                  <a:buNone/>
                </a:pPr>
                <a:r>
                  <a:rPr lang="en-US" sz="1300" dirty="0" err="1" smtClean="0"/>
                  <a:t>Bezdek</a:t>
                </a:r>
                <a:r>
                  <a:rPr lang="en-US" sz="1300" dirty="0"/>
                  <a:t>, James C. </a:t>
                </a:r>
                <a:r>
                  <a:rPr lang="en-US" sz="1300" i="1" dirty="0"/>
                  <a:t>Pattern recognition with fuzzy objective function algorithms</a:t>
                </a:r>
                <a:r>
                  <a:rPr lang="en-US" sz="1300" dirty="0"/>
                  <a:t>. Kluwer Academic Publishers, 1981.</a:t>
                </a:r>
                <a:r>
                  <a:rPr lang="en-US" altLang="en-US" sz="1300" dirty="0" smtClean="0"/>
                  <a:t> </a:t>
                </a:r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44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32866456"/>
              </p:ext>
            </p:extLst>
          </p:nvPr>
        </p:nvGraphicFramePr>
        <p:xfrm>
          <a:off x="6172200" y="169164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9164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4343400" y="1066800"/>
            <a:ext cx="2057400" cy="457200"/>
          </a:xfrm>
          <a:prstGeom prst="wedgeRoundRectCallout">
            <a:avLst>
              <a:gd name="adj1" fmla="val -50231"/>
              <a:gd name="adj2" fmla="val 143750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Sparsification in the Clustering Process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60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200" smtClean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600200" y="292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/>
          <a:stretch>
            <a:fillRect/>
          </a:stretch>
        </p:blipFill>
        <p:spPr bwMode="auto">
          <a:xfrm>
            <a:off x="136525" y="2103438"/>
            <a:ext cx="88566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merging schemes in hierarchical clustering algorithms are static in nature</a:t>
            </a:r>
          </a:p>
          <a:p>
            <a:pPr lvl="1">
              <a:defRPr/>
            </a:pPr>
            <a:r>
              <a:rPr lang="en-US" dirty="0" smtClean="0"/>
              <a:t>MIN or CURE: </a:t>
            </a:r>
          </a:p>
          <a:p>
            <a:pPr marL="1143000" lvl="2" indent="-228600">
              <a:defRPr/>
            </a:pPr>
            <a:r>
              <a:rPr lang="en-US" dirty="0" smtClean="0"/>
              <a:t>Merge two clusters based on their </a:t>
            </a:r>
            <a:r>
              <a:rPr lang="en-US" i="1" dirty="0" smtClean="0"/>
              <a:t>closeness</a:t>
            </a:r>
            <a:r>
              <a:rPr lang="en-US" dirty="0" smtClean="0"/>
              <a:t> (or minimum distance)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GROUP-AVERAGE:</a:t>
            </a:r>
          </a:p>
          <a:p>
            <a:pPr lvl="2">
              <a:defRPr/>
            </a:pPr>
            <a:r>
              <a:rPr lang="en-US" dirty="0" smtClean="0"/>
              <a:t> Merge two clusters based on their average </a:t>
            </a:r>
            <a:r>
              <a:rPr lang="en-US" i="1" dirty="0" smtClean="0"/>
              <a:t>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pic>
        <p:nvPicPr>
          <p:cNvPr id="1694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447800"/>
            <a:ext cx="50720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3954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94726" name="Text Box 6"/>
          <p:cNvSpPr txBox="1">
            <a:spLocks noChangeArrowheads="1"/>
          </p:cNvSpPr>
          <p:nvPr/>
        </p:nvSpPr>
        <p:spPr bwMode="auto">
          <a:xfrm>
            <a:off x="609600" y="54102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Closeness schemes will merge (a) and (b)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762000" y="1752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(a)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762000" y="2209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(b)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4572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(c)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(d)</a:t>
            </a:r>
          </a:p>
        </p:txBody>
      </p:sp>
      <p:sp>
        <p:nvSpPr>
          <p:cNvPr id="1694731" name="Text Box 11"/>
          <p:cNvSpPr txBox="1">
            <a:spLocks noChangeArrowheads="1"/>
          </p:cNvSpPr>
          <p:nvPr/>
        </p:nvSpPr>
        <p:spPr bwMode="auto">
          <a:xfrm>
            <a:off x="5105400" y="5410200"/>
            <a:ext cx="2819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Average connectivity schemes will merge (c) and 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6" grpId="0"/>
      <p:bldP spid="16947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 smtClean="0"/>
              <a:t>Chameleon: Clustering Using Dynamic Modeling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143000"/>
            <a:ext cx="8178800" cy="4111625"/>
          </a:xfrm>
        </p:spPr>
        <p:txBody>
          <a:bodyPr/>
          <a:lstStyle/>
          <a:p>
            <a:pPr marL="342900" indent="-342900"/>
            <a:r>
              <a:rPr lang="en-US" altLang="en-US" sz="2400" smtClean="0"/>
              <a:t>Adapt to the characteristics of the data set to find the natural clusters</a:t>
            </a:r>
          </a:p>
          <a:p>
            <a:pPr marL="342900" indent="-342900"/>
            <a:r>
              <a:rPr lang="en-US" altLang="en-US" sz="2400" smtClean="0"/>
              <a:t>Use a dynamic model to measure the similarity between clusters</a:t>
            </a:r>
          </a:p>
          <a:p>
            <a:pPr marL="742950" lvl="1" indent="-285750"/>
            <a:r>
              <a:rPr lang="en-US" altLang="en-US" sz="2000" smtClean="0"/>
              <a:t>Main properties are the relative closeness and relative inter-connectivity of the cluster</a:t>
            </a:r>
          </a:p>
          <a:p>
            <a:pPr marL="742950" lvl="1" indent="-285750"/>
            <a:r>
              <a:rPr lang="en-US" altLang="en-US" sz="2000" smtClean="0"/>
              <a:t>Two clusters are combined if the resulting cluster shares certain </a:t>
            </a:r>
            <a:r>
              <a:rPr lang="en-US" altLang="en-US" sz="2000" i="1" smtClean="0">
                <a:solidFill>
                  <a:srgbClr val="FF0000"/>
                </a:solidFill>
              </a:rPr>
              <a:t>properties</a:t>
            </a:r>
            <a:r>
              <a:rPr lang="en-US" altLang="en-US" sz="2000" smtClean="0"/>
              <a:t> with the constituent clusters</a:t>
            </a:r>
          </a:p>
          <a:p>
            <a:pPr marL="742950" lvl="1" indent="-285750"/>
            <a:r>
              <a:rPr lang="en-US" altLang="en-US" sz="2000" smtClean="0"/>
              <a:t>The merging scheme preserves </a:t>
            </a:r>
            <a:r>
              <a:rPr lang="en-US" altLang="en-US" sz="2000" i="1" smtClean="0">
                <a:solidFill>
                  <a:srgbClr val="FF0000"/>
                </a:solidFill>
              </a:rPr>
              <a:t>self-similarity</a:t>
            </a:r>
            <a:endParaRPr lang="en-US" altLang="en-US" smtClean="0"/>
          </a:p>
          <a:p>
            <a:pPr marL="342900" indent="-342900"/>
            <a:endParaRPr lang="en-US" altLang="en-US" sz="3200" smtClean="0"/>
          </a:p>
          <a:p>
            <a:pPr marL="342900" indent="-342900"/>
            <a:endParaRPr lang="en-US" altLang="en-US" sz="1600" smtClean="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133600" y="4724400"/>
          <a:ext cx="358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8" name="Bitmap Image" r:id="rId3" imgW="5570703" imgH="3795089" progId="Paint.Picture">
                  <p:embed/>
                </p:oleObj>
              </mc:Choice>
              <mc:Fallback>
                <p:oleObj name="Bitmap Image" r:id="rId3" imgW="5570703" imgH="379508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835" b="62024"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358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Interconnectivity</a:t>
            </a:r>
          </a:p>
        </p:txBody>
      </p:sp>
      <p:grpSp>
        <p:nvGrpSpPr>
          <p:cNvPr id="52227" name="Group 15"/>
          <p:cNvGrpSpPr>
            <a:grpSpLocks/>
          </p:cNvGrpSpPr>
          <p:nvPr/>
        </p:nvGrpSpPr>
        <p:grpSpPr bwMode="auto">
          <a:xfrm>
            <a:off x="136525" y="1371600"/>
            <a:ext cx="8504238" cy="4114800"/>
            <a:chOff x="86" y="864"/>
            <a:chExt cx="5357" cy="2592"/>
          </a:xfrm>
        </p:grpSpPr>
        <p:pic>
          <p:nvPicPr>
            <p:cNvPr id="5222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864"/>
              <a:ext cx="535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Rectangle 13"/>
            <p:cNvSpPr>
              <a:spLocks noChangeArrowheads="1"/>
            </p:cNvSpPr>
            <p:nvPr/>
          </p:nvSpPr>
          <p:spPr bwMode="auto">
            <a:xfrm>
              <a:off x="3514" y="3053"/>
              <a:ext cx="1929" cy="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Rectangle 14"/>
            <p:cNvSpPr>
              <a:spLocks noChangeArrowheads="1"/>
            </p:cNvSpPr>
            <p:nvPr/>
          </p:nvSpPr>
          <p:spPr bwMode="auto">
            <a:xfrm>
              <a:off x="173" y="3283"/>
              <a:ext cx="52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Closeness</a:t>
            </a:r>
          </a:p>
        </p:txBody>
      </p:sp>
      <p:grpSp>
        <p:nvGrpSpPr>
          <p:cNvPr id="53251" name="Group 11"/>
          <p:cNvGrpSpPr>
            <a:grpSpLocks/>
          </p:cNvGrpSpPr>
          <p:nvPr/>
        </p:nvGrpSpPr>
        <p:grpSpPr bwMode="auto">
          <a:xfrm>
            <a:off x="320675" y="1235075"/>
            <a:ext cx="8366125" cy="4800600"/>
            <a:chOff x="202" y="778"/>
            <a:chExt cx="5270" cy="3024"/>
          </a:xfrm>
        </p:grpSpPr>
        <p:pic>
          <p:nvPicPr>
            <p:cNvPr id="53252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778"/>
              <a:ext cx="5194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3" name="Rectangle 8"/>
            <p:cNvSpPr>
              <a:spLocks noChangeArrowheads="1"/>
            </p:cNvSpPr>
            <p:nvPr/>
          </p:nvSpPr>
          <p:spPr bwMode="auto">
            <a:xfrm>
              <a:off x="3859" y="3254"/>
              <a:ext cx="1613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254" name="Rectangle 9"/>
            <p:cNvSpPr>
              <a:spLocks noChangeArrowheads="1"/>
            </p:cNvSpPr>
            <p:nvPr/>
          </p:nvSpPr>
          <p:spPr bwMode="auto">
            <a:xfrm>
              <a:off x="259" y="3485"/>
              <a:ext cx="391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Preprocessing Step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Represent the data by a Graph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Given a set of points, construct the k-nearest-neighbor (k-NN) graph to capture the relationship between a point and its k nearest neighbors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Concept of neighborhood is captured dynamically (even if region is sparse)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Phase 1</a:t>
            </a:r>
            <a:r>
              <a:rPr lang="en-US" altLang="en-US" dirty="0" smtClean="0"/>
              <a:t>: Use a multilevel graph partitioning algorithm on the graph to find a large number of clusters of well-connected vertices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Each cluster should contain mostly points from one “true” cluster, i.e., be a sub-cluster of a “real” cluster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 … 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Phase 2</a:t>
            </a:r>
            <a:r>
              <a:rPr lang="en-US" altLang="en-US" dirty="0" smtClean="0"/>
              <a:t>: Use Hierarchical Agglomerative Clustering to merge sub-clusters</a:t>
            </a:r>
          </a:p>
          <a:p>
            <a:pPr lvl="1"/>
            <a:r>
              <a:rPr lang="en-US" altLang="en-US" dirty="0" smtClean="0"/>
              <a:t>Two clusters are combined if the </a:t>
            </a:r>
            <a:r>
              <a:rPr lang="en-US" altLang="en-US" i="1" dirty="0" smtClean="0"/>
              <a:t>resulting cluster shares certain properties with the constituent clusters</a:t>
            </a:r>
            <a:endParaRPr lang="en-US" altLang="en-US" dirty="0" smtClean="0"/>
          </a:p>
          <a:p>
            <a:pPr lvl="4"/>
            <a:endParaRPr lang="en-US" altLang="en-US" dirty="0" smtClean="0"/>
          </a:p>
          <a:p>
            <a:pPr lvl="1"/>
            <a:r>
              <a:rPr lang="en-US" altLang="en-US" dirty="0" smtClean="0"/>
              <a:t>Two key properties used to model cluster similarity:</a:t>
            </a:r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Interconnectivity</a:t>
            </a:r>
            <a:r>
              <a:rPr lang="en-US" altLang="en-US" dirty="0" smtClean="0"/>
              <a:t>: Absolute interconnectivity of two clusters normalized by the internal connectivity of the clusters</a:t>
            </a:r>
          </a:p>
          <a:p>
            <a:pPr marL="1255713" lvl="3" indent="-341313"/>
            <a:endParaRPr lang="en-US" altLang="en-US" sz="800" dirty="0" smtClean="0"/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Closeness</a:t>
            </a:r>
            <a:r>
              <a:rPr lang="en-US" altLang="en-US" dirty="0" smtClean="0"/>
              <a:t>: Absolute closeness of two clusters normalized by the internal closeness of the clusters</a:t>
            </a:r>
          </a:p>
          <a:p>
            <a:pPr lvl="3"/>
            <a:endParaRPr lang="en-US" altLang="en-US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6323" name="Picture 3" descr="d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2000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10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57347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64338" cy="475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98701493"/>
              </p:ext>
            </p:extLst>
          </p:nvPr>
        </p:nvGraphicFramePr>
        <p:xfrm>
          <a:off x="228600" y="2844800"/>
          <a:ext cx="3733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3" imgW="2057400" imgH="482400" progId="Equation.3">
                  <p:embed/>
                </p:oleObj>
              </mc:Choice>
              <mc:Fallback>
                <p:oleObj name="Equation" r:id="rId3" imgW="20574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44800"/>
                        <a:ext cx="3733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1295400" y="58816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is minimized 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0.9,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0.1</a:t>
            </a:r>
          </a:p>
        </p:txBody>
      </p:sp>
      <p:grpSp>
        <p:nvGrpSpPr>
          <p:cNvPr id="7173" name="Group 6"/>
          <p:cNvGrpSpPr>
            <a:grpSpLocks/>
          </p:cNvGrpSpPr>
          <p:nvPr/>
        </p:nvGrpSpPr>
        <p:grpSpPr bwMode="auto">
          <a:xfrm>
            <a:off x="1447800" y="1066800"/>
            <a:ext cx="5791200" cy="1158875"/>
            <a:chOff x="1200" y="2544"/>
            <a:chExt cx="3648" cy="730"/>
          </a:xfrm>
        </p:grpSpPr>
        <p:sp>
          <p:nvSpPr>
            <p:cNvPr id="7175" name="Line 7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Oval 8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7" name="Oval 9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7181" name="Text Box 13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182" name="Text Box 14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2256" y="2582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>
                <a:latin typeface="Times" pitchFamily="18" charset="0"/>
              </a:endParaRPr>
            </a:p>
          </p:txBody>
        </p:sp>
        <p:sp>
          <p:nvSpPr>
            <p:cNvPr id="7184" name="Oval 16"/>
            <p:cNvSpPr>
              <a:spLocks noChangeArrowheads="1"/>
            </p:cNvSpPr>
            <p:nvPr/>
          </p:nvSpPr>
          <p:spPr bwMode="auto">
            <a:xfrm>
              <a:off x="2304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7174" name="Picture 1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t="4755"/>
          <a:stretch/>
        </p:blipFill>
        <p:spPr>
          <a:xfrm>
            <a:off x="4251960" y="2133600"/>
            <a:ext cx="4679315" cy="3657600"/>
          </a:xfr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3712280" y="3813106"/>
            <a:ext cx="777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SSE(x)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 (</a:t>
            </a:r>
            <a:r>
              <a:rPr lang="en-US" altLang="en-US" i="1" smtClean="0">
                <a:latin typeface="Arial Rounded MT Bold" pitchFamily="34" charset="0"/>
              </a:rPr>
              <a:t>15 clusters</a:t>
            </a:r>
            <a:r>
              <a:rPr lang="en-US" altLang="en-US" smtClean="0">
                <a:latin typeface="Arial Rounded MT Bold" pitchFamily="34" charset="0"/>
              </a:rPr>
              <a:t>)</a:t>
            </a:r>
            <a:endParaRPr lang="en-US" altLang="en-US" smtClean="0"/>
          </a:p>
        </p:txBody>
      </p:sp>
      <p:pic>
        <p:nvPicPr>
          <p:cNvPr id="58371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4613"/>
            <a:ext cx="66643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9395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9838"/>
            <a:ext cx="6781800" cy="485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9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0419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783388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15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1443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613"/>
            <a:ext cx="67278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</a:p>
        </p:txBody>
      </p:sp>
      <p:pic>
        <p:nvPicPr>
          <p:cNvPr id="62467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29438" cy="4751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342900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355917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>
                <a:latin typeface="Times New Roman" pitchFamily="18" charset="0"/>
              </a:rPr>
              <a:t>: the weight of an edge is the number of shared 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 smtClean="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41481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the SNN Graph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762000" y="4552950"/>
            <a:ext cx="35052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Sparse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similarities between neighboring points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876800" y="4572000"/>
            <a:ext cx="3810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Shared Near Neighbor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number of Shared Nearest Neighbors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4521" name="Picture 9" descr="knn-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64523" name="Group 14"/>
          <p:cNvGrpSpPr>
            <a:grpSpLocks/>
          </p:cNvGrpSpPr>
          <p:nvPr/>
        </p:nvGrpSpPr>
        <p:grpSpPr bwMode="auto">
          <a:xfrm>
            <a:off x="4822825" y="1524000"/>
            <a:ext cx="4016375" cy="2819400"/>
            <a:chOff x="3038" y="960"/>
            <a:chExt cx="2530" cy="1776"/>
          </a:xfrm>
        </p:grpSpPr>
        <p:pic>
          <p:nvPicPr>
            <p:cNvPr id="64524" name="Picture 11" descr="knn-connectivit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Jarvis-Patrick Clustering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First, the k-nearest neighbors of all points are found  </a:t>
            </a:r>
          </a:p>
          <a:p>
            <a:pPr lvl="1"/>
            <a:r>
              <a:rPr lang="en-US" altLang="en-US" sz="2000" smtClean="0"/>
              <a:t>In graph terms this can be regarded as breaking all but the k strongest links from a point to other points in the proximity graph</a:t>
            </a:r>
          </a:p>
          <a:p>
            <a:pPr lvl="4">
              <a:buFontTx/>
              <a:buNone/>
            </a:pPr>
            <a:r>
              <a:rPr lang="en-US" altLang="en-US" sz="1800" smtClean="0"/>
              <a:t> </a:t>
            </a:r>
          </a:p>
          <a:p>
            <a:r>
              <a:rPr lang="en-US" altLang="en-US" sz="2400" smtClean="0"/>
              <a:t>A pair of points is put in the same cluster if </a:t>
            </a:r>
          </a:p>
          <a:p>
            <a:pPr lvl="1"/>
            <a:r>
              <a:rPr lang="en-US" altLang="en-US" sz="2000" smtClean="0"/>
              <a:t>any two points share more than T neighbors and </a:t>
            </a:r>
          </a:p>
          <a:p>
            <a:pPr lvl="1"/>
            <a:r>
              <a:rPr lang="en-US" altLang="en-US" sz="2000" smtClean="0"/>
              <a:t>the two points are in each others k nearest neighbor list</a:t>
            </a:r>
          </a:p>
          <a:p>
            <a:pPr lvl="4"/>
            <a:endParaRPr lang="en-US" altLang="en-US" sz="1800" smtClean="0"/>
          </a:p>
          <a:p>
            <a:r>
              <a:rPr lang="en-US" altLang="en-US" sz="2400" smtClean="0"/>
              <a:t>For instance, we might choose a nearest neighbor list of size 20 and put points in the same cluster if they share more than 10 near neighbors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Jarvis-Patrick clustering is too brittle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When Jarvis-Patrick Works Reasonably Well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36725"/>
            <a:ext cx="40592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371600"/>
            <a:ext cx="488156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0" y="4953000"/>
            <a:ext cx="4114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Jarvis Patrick Clustering</a:t>
            </a:r>
          </a:p>
          <a:p>
            <a:pPr algn="l">
              <a:spcBef>
                <a:spcPct val="50000"/>
              </a:spcBef>
            </a:pPr>
            <a:r>
              <a:rPr lang="en-US" altLang="en-US" sz="1800"/>
              <a:t>6 shared neighbors out of 20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4800600"/>
            <a:ext cx="278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Smallest threshold, T, that does not merge clusters.</a:t>
            </a:r>
            <a:endParaRPr lang="en-US" altLang="en-US" sz="2000" b="0">
              <a:latin typeface="Times New Roman" pitchFamily="18" charset="0"/>
            </a:endParaRPr>
          </a:p>
        </p:txBody>
      </p:sp>
      <p:pic>
        <p:nvPicPr>
          <p:cNvPr id="67587" name="Picture 3" descr="jp_40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41148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jp_39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114800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448300" y="4800600"/>
            <a:ext cx="2324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Threshold of T - 1</a:t>
            </a:r>
            <a:endParaRPr lang="en-US" altLang="en-US" sz="2000" b="0">
              <a:latin typeface="Times New Roman" pitchFamily="18" charset="0"/>
            </a:endParaRP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  <a:noFill/>
        </p:spPr>
        <p:txBody>
          <a:bodyPr/>
          <a:lstStyle/>
          <a:p>
            <a:r>
              <a:rPr lang="en-US" altLang="en-US" sz="2800" smtClean="0"/>
              <a:t>When Jarvis-Patrick Does NOT Work Well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Fuzzy C-means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Objective function: 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Initialization: choose the weights 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ij</a:t>
            </a:r>
            <a:r>
              <a:rPr lang="en-US" altLang="en-US" dirty="0" smtClean="0"/>
              <a:t> randomly</a:t>
            </a:r>
          </a:p>
          <a:p>
            <a:pPr lvl="4"/>
            <a:endParaRPr lang="en-US" altLang="en-US" sz="1000" dirty="0" smtClean="0"/>
          </a:p>
          <a:p>
            <a:r>
              <a:rPr lang="en-US" altLang="en-US" dirty="0" smtClean="0"/>
              <a:t>Repeat:</a:t>
            </a:r>
          </a:p>
          <a:p>
            <a:pPr lvl="1"/>
            <a:r>
              <a:rPr lang="en-US" altLang="en-US" dirty="0" smtClean="0"/>
              <a:t>Update centroids:</a:t>
            </a:r>
          </a:p>
          <a:p>
            <a:pPr lvl="1"/>
            <a:endParaRPr lang="en-US" altLang="en-US" sz="1500" dirty="0" smtClean="0"/>
          </a:p>
          <a:p>
            <a:pPr lvl="1"/>
            <a:r>
              <a:rPr lang="en-US" altLang="en-US" dirty="0" smtClean="0"/>
              <a:t>Update weights:</a:t>
            </a:r>
            <a:endParaRPr lang="en-US" altLang="en-US" sz="1200" dirty="0" smtClean="0"/>
          </a:p>
          <a:p>
            <a:pPr lvl="1"/>
            <a:endParaRPr lang="en-US" altLang="en-US" dirty="0" smtClean="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98986"/>
              </p:ext>
            </p:extLst>
          </p:nvPr>
        </p:nvGraphicFramePr>
        <p:xfrm>
          <a:off x="6262053" y="1691640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Equation" r:id="rId3" imgW="596641" imgH="444307" progId="Equation.3">
                  <p:embed/>
                </p:oleObj>
              </mc:Choice>
              <mc:Fallback>
                <p:oleObj name="Equation" r:id="rId3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053" y="1691640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206240" y="1143000"/>
            <a:ext cx="2057400" cy="457200"/>
          </a:xfrm>
          <a:prstGeom prst="wedgeRoundRectCallout">
            <a:avLst>
              <a:gd name="adj1" fmla="val -48843"/>
              <a:gd name="adj2" fmla="val 119097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(1/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𝑑𝑖𝑠𝑡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  <m:r>
                        <a:rPr lang="en-US" sz="2000" b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(1/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𝑑𝑖𝑠𝑡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55" y="5394960"/>
                <a:ext cx="5813964" cy="9988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 /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800" b="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3657600"/>
                <a:ext cx="2473434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𝑆𝑆𝐸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35" y="1691640"/>
                <a:ext cx="3082832" cy="817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Density-Based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Combines:</a:t>
            </a:r>
          </a:p>
          <a:p>
            <a:pPr lvl="1"/>
            <a:r>
              <a:rPr lang="en-US" altLang="en-US" dirty="0" smtClean="0"/>
              <a:t>Graph based clustering (similarity definition based on number of shared nearest neighbors)</a:t>
            </a:r>
          </a:p>
          <a:p>
            <a:pPr lvl="1"/>
            <a:r>
              <a:rPr lang="en-US" altLang="en-US" dirty="0" smtClean="0"/>
              <a:t>Density based clustering (DBSCAN-like approach)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SNN density measures whether a point is surrounded by similar points (with respect to its nearest neighbors)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Clustering Algorithm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Compute the similarity matrix</a:t>
            </a:r>
            <a:br>
              <a:rPr lang="en-US" altLang="en-US" sz="2000" b="1" smtClean="0"/>
            </a:br>
            <a:r>
              <a:rPr lang="en-US" altLang="en-US" sz="2000" smtClean="0"/>
              <a:t>This corresponds to a similarity graph with data points for nodes and edges whose weights are the similarities between data points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Sparsify the similarity matrix by keeping only the </a:t>
            </a:r>
            <a:r>
              <a:rPr lang="en-US" altLang="en-US" sz="2000" b="1" i="1" smtClean="0"/>
              <a:t>k</a:t>
            </a:r>
            <a:r>
              <a:rPr lang="en-US" altLang="en-US" sz="2000" b="1" smtClean="0"/>
              <a:t> most similar neighbors</a:t>
            </a:r>
            <a:br>
              <a:rPr lang="en-US" altLang="en-US" sz="2000" b="1" smtClean="0"/>
            </a:br>
            <a:r>
              <a:rPr lang="en-US" altLang="en-US" sz="2000" smtClean="0"/>
              <a:t>This corresponds to only keeping the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 strongest links of the similarity graph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Construct the shared nearest neighbor graph from the sparsified similarity matrix. </a:t>
            </a:r>
            <a:br>
              <a:rPr lang="en-US" altLang="en-US" sz="2000" b="1" smtClean="0"/>
            </a:br>
            <a:r>
              <a:rPr lang="en-US" altLang="en-US" sz="2000" smtClean="0"/>
              <a:t>At this point, we could apply a similarity threshold and find the connected components to obtain the clusters (Jarvis-Patrick algorithm)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Find the SNN density of each Point.</a:t>
            </a:r>
            <a:br>
              <a:rPr lang="en-US" altLang="en-US" sz="2000" b="1" smtClean="0"/>
            </a:br>
            <a:r>
              <a:rPr lang="en-US" altLang="en-US" sz="2000" smtClean="0"/>
              <a:t>Using a user specified parameters,</a:t>
            </a:r>
            <a:r>
              <a:rPr lang="en-US" altLang="en-US" sz="2000" b="1" smtClean="0"/>
              <a:t>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, find the number points that  have an SNN similarity of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 or greater to each point. This is the SNN density of the point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SNN Clustering Algorithm  …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Find the core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Using a user specified parameter, </a:t>
            </a:r>
            <a:r>
              <a:rPr lang="en-US" altLang="en-US" sz="2400" i="1" dirty="0" err="1" smtClean="0"/>
              <a:t>MinPts</a:t>
            </a:r>
            <a:r>
              <a:rPr lang="en-US" altLang="en-US" sz="2400" dirty="0" smtClean="0"/>
              <a:t>, find the core points, i.e., all points that have an SNN density greater than </a:t>
            </a:r>
            <a:r>
              <a:rPr lang="en-US" altLang="en-US" sz="2400" i="1" dirty="0" err="1" smtClean="0"/>
              <a:t>MinPts</a:t>
            </a:r>
            <a:endParaRPr lang="en-US" altLang="en-US" sz="2400" i="1" dirty="0" smtClean="0"/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800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Form clusters from the core points  </a:t>
            </a:r>
            <a:br>
              <a:rPr lang="en-US" altLang="en-US" sz="2400" b="1" dirty="0" smtClean="0"/>
            </a:br>
            <a:r>
              <a:rPr lang="en-US" altLang="en-US" sz="2400" dirty="0" smtClean="0"/>
              <a:t>If two core points are within a “radius”,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, of each other they are placed in the same cluster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Discard all noise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All non-core points that are not within a “radius” of</a:t>
            </a:r>
            <a:r>
              <a:rPr lang="en-US" altLang="en-US" sz="2400" b="1" dirty="0" smtClean="0"/>
              <a:t>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 of a core point are discarded</a:t>
            </a:r>
            <a:r>
              <a:rPr lang="en-US" altLang="en-US" sz="2400" b="1" dirty="0" smtClean="0"/>
              <a:t>  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Assign all non-noise, non-core points to clusters </a:t>
            </a:r>
            <a:br>
              <a:rPr lang="en-US" altLang="en-US" sz="2400" b="1" dirty="0" smtClean="0"/>
            </a:br>
            <a:r>
              <a:rPr lang="en-US" altLang="en-US" sz="2400" dirty="0" smtClean="0"/>
              <a:t>This can be done by assigning such points to the nearest core point</a:t>
            </a:r>
          </a:p>
          <a:p>
            <a:pPr marL="457200" indent="-457200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2000" dirty="0" smtClean="0"/>
              <a:t>(Note that steps 4-8 are DBSCAN)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71687" name="Group 17"/>
          <p:cNvGrpSpPr>
            <a:grpSpLocks/>
          </p:cNvGrpSpPr>
          <p:nvPr/>
        </p:nvGrpSpPr>
        <p:grpSpPr bwMode="auto">
          <a:xfrm>
            <a:off x="1600200" y="3657600"/>
            <a:ext cx="5791200" cy="2193925"/>
            <a:chOff x="2784" y="1776"/>
            <a:chExt cx="2620" cy="868"/>
          </a:xfrm>
        </p:grpSpPr>
        <p:pic>
          <p:nvPicPr>
            <p:cNvPr id="71693" name="Picture 9" descr="points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" y="1779"/>
              <a:ext cx="131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4" name="Picture 10" descr="points_bor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776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8" name="Group 16"/>
          <p:cNvGrpSpPr>
            <a:grpSpLocks/>
          </p:cNvGrpSpPr>
          <p:nvPr/>
        </p:nvGrpSpPr>
        <p:grpSpPr bwMode="auto">
          <a:xfrm>
            <a:off x="1600200" y="1066800"/>
            <a:ext cx="5791200" cy="2117725"/>
            <a:chOff x="144" y="1779"/>
            <a:chExt cx="2648" cy="867"/>
          </a:xfrm>
        </p:grpSpPr>
        <p:pic>
          <p:nvPicPr>
            <p:cNvPr id="71691" name="Picture 11" descr="points_c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2" descr="points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2209800" y="3184525"/>
            <a:ext cx="495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   a) All Points                                   b) High SNN Density</a:t>
            </a:r>
            <a:endParaRPr lang="en-US" altLang="en-US" sz="1500" b="0">
              <a:latin typeface="Times New Roman" pitchFamily="18" charset="0"/>
            </a:endParaRPr>
          </a:p>
        </p:txBody>
      </p:sp>
      <p:sp>
        <p:nvSpPr>
          <p:cNvPr id="71690" name="Rectangle 21"/>
          <p:cNvSpPr>
            <a:spLocks noChangeArrowheads="1"/>
          </p:cNvSpPr>
          <p:nvPr/>
        </p:nvSpPr>
        <p:spPr bwMode="auto">
          <a:xfrm>
            <a:off x="1981200" y="5851525"/>
            <a:ext cx="4876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c) Medium SNN Density                      d) Low SNN Density</a:t>
            </a:r>
            <a:endParaRPr lang="en-US" altLang="en-US" sz="1500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Differing Densities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2709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20875"/>
            <a:ext cx="406717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572000" y="5027613"/>
            <a:ext cx="411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SNN Clustering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208463" y="1782763"/>
          <a:ext cx="4891087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8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 t="2303" r="975" b="3453"/>
                      <a:stretch>
                        <a:fillRect/>
                      </a:stretch>
                    </p:blipFill>
                    <p:spPr bwMode="auto">
                      <a:xfrm>
                        <a:off x="4208463" y="1782763"/>
                        <a:ext cx="4891087" cy="319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Other Difficult Situations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3735" name="Picture 7" descr="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0957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s18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057400"/>
            <a:ext cx="4049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200" smtClean="0"/>
              <a:t>Finding Clusters of Time Series In Spatio-Temporal Data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2803"/>
          <a:stretch>
            <a:fillRect/>
          </a:stretch>
        </p:blipFill>
        <p:spPr bwMode="auto">
          <a:xfrm>
            <a:off x="0" y="16002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066800" y="4953000"/>
            <a:ext cx="2638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Clusters of SLP.</a:t>
            </a:r>
          </a:p>
        </p:txBody>
      </p:sp>
      <p:pic>
        <p:nvPicPr>
          <p:cNvPr id="747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4240"/>
          <a:stretch>
            <a:fillRect/>
          </a:stretch>
        </p:blipFill>
        <p:spPr bwMode="auto">
          <a:xfrm>
            <a:off x="4572000" y="1525588"/>
            <a:ext cx="42672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4572000" y="5029200"/>
            <a:ext cx="41148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Density of  Points on the Globe.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mtClean="0"/>
              <a:t>Limitations of SNN Clustering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Does not cluster all the points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Complexity of SNN Clustering is high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O( n * time to find numbers of neighbor within </a:t>
            </a:r>
            <a:r>
              <a:rPr lang="en-US" altLang="en-US" sz="2000" i="1" dirty="0" err="1" smtClean="0"/>
              <a:t>Eps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In worst case, this is O(n</a:t>
            </a:r>
            <a:r>
              <a:rPr lang="en-US" altLang="en-US" sz="2000" baseline="30000" dirty="0" smtClean="0"/>
              <a:t>2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For lower dimensions, there are more efficient ways to find the nearest neighbors</a:t>
            </a:r>
          </a:p>
          <a:p>
            <a:pPr marL="1295400" lvl="2" indent="-381000"/>
            <a:r>
              <a:rPr lang="en-US" altLang="en-US" sz="1800" dirty="0" smtClean="0"/>
              <a:t>R* Tree</a:t>
            </a:r>
          </a:p>
          <a:p>
            <a:pPr marL="1295400" lvl="2" indent="-381000"/>
            <a:r>
              <a:rPr lang="en-US" altLang="en-US" sz="1800" dirty="0" smtClean="0"/>
              <a:t>k-d Trees</a:t>
            </a:r>
          </a:p>
          <a:p>
            <a:pPr marL="1295400" lvl="2" indent="-381000"/>
            <a:endParaRPr lang="en-US" altLang="en-US" sz="1800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/>
              <a:t>Parameteriziation</a:t>
            </a:r>
            <a:r>
              <a:rPr lang="en-US" altLang="en-US" dirty="0"/>
              <a:t> is not easy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altLang="en-US" sz="2800" smtClean="0"/>
              <a:t>Characteristics of Data, Clusters, and </a:t>
            </a:r>
            <a:br>
              <a:rPr lang="en-US" altLang="en-US" sz="2800" smtClean="0"/>
            </a:br>
            <a:r>
              <a:rPr lang="en-US" altLang="en-US" sz="2800" smtClean="0"/>
              <a:t>Clustering Algorithms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cluster analysis is affected by characteristics of </a:t>
            </a:r>
          </a:p>
          <a:p>
            <a:pPr lvl="1"/>
            <a:r>
              <a:rPr lang="en-US" altLang="en-US" smtClean="0"/>
              <a:t>Data</a:t>
            </a:r>
          </a:p>
          <a:p>
            <a:pPr lvl="1"/>
            <a:r>
              <a:rPr lang="en-US" altLang="en-US" smtClean="0"/>
              <a:t>Clusters</a:t>
            </a:r>
          </a:p>
          <a:p>
            <a:pPr lvl="1"/>
            <a:r>
              <a:rPr lang="en-US" altLang="en-US" smtClean="0"/>
              <a:t>Clustering algorithms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Looking at these characteristics gives us a number of dimensions that you can use to describe clustering algorithms and the results that they produce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304800" y="990600"/>
            <a:ext cx="8534400" cy="152400"/>
            <a:chOff x="264" y="788"/>
            <a:chExt cx="5232" cy="124"/>
          </a:xfrm>
        </p:grpSpPr>
        <p:sp>
          <p:nvSpPr>
            <p:cNvPr id="76808" name="Rectangle 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9" name="Rectangle 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6805" name="Group 7"/>
          <p:cNvGrpSpPr>
            <a:grpSpLocks/>
          </p:cNvGrpSpPr>
          <p:nvPr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6806" name="Rectangle 8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7" name="Rectangle 9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2000"/>
                </a:lnSpc>
              </a:pPr>
              <a:r>
                <a:rPr lang="en-US" altLang="en-US" sz="1200" b="0"/>
                <a:t>© Tan,Steinbach, Kumar 	    	Introduction to Data Mining        		      4/13/2006               </a:t>
              </a:r>
              <a:fld id="{877CEC0E-5CE6-4875-ADAC-A44D3BB3019B}" type="slidenum">
                <a:rPr lang="en-US" altLang="en-US" sz="1200" b="0"/>
                <a:pPr algn="l">
                  <a:lnSpc>
                    <a:spcPts val="2000"/>
                  </a:lnSpc>
                </a:pPr>
                <a:t>78</a:t>
              </a:fld>
              <a:r>
                <a:rPr lang="en-US" altLang="en-US" sz="1200" b="0"/>
                <a:t> 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High dimensionality</a:t>
            </a:r>
          </a:p>
          <a:p>
            <a:r>
              <a:rPr lang="en-US" altLang="en-US" dirty="0" smtClean="0"/>
              <a:t>Size of data set</a:t>
            </a:r>
          </a:p>
          <a:p>
            <a:r>
              <a:rPr lang="en-US" altLang="en-US" dirty="0" err="1" smtClean="0"/>
              <a:t>Sparsity</a:t>
            </a:r>
            <a:r>
              <a:rPr lang="en-US" altLang="en-US" dirty="0" smtClean="0"/>
              <a:t> of attribute values</a:t>
            </a:r>
          </a:p>
          <a:p>
            <a:r>
              <a:rPr lang="en-US" altLang="en-US" dirty="0" smtClean="0"/>
              <a:t>Noise and Outliers</a:t>
            </a:r>
          </a:p>
          <a:p>
            <a:r>
              <a:rPr lang="en-US" altLang="en-US" dirty="0" smtClean="0"/>
              <a:t>Types of attributes and type of data sets</a:t>
            </a:r>
          </a:p>
          <a:p>
            <a:r>
              <a:rPr lang="en-US" altLang="en-US" dirty="0" smtClean="0"/>
              <a:t>Differences in attribute scales </a:t>
            </a:r>
          </a:p>
          <a:p>
            <a:r>
              <a:rPr lang="en-US" altLang="en-US" dirty="0" smtClean="0"/>
              <a:t>Properties of the data space</a:t>
            </a:r>
          </a:p>
          <a:p>
            <a:pPr lvl="1"/>
            <a:r>
              <a:rPr lang="en-US" altLang="en-US" dirty="0" smtClean="0"/>
              <a:t>Can you define a meaningful centroid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K-means Applied to Sample Data</a:t>
            </a:r>
          </a:p>
        </p:txBody>
      </p:sp>
      <p:pic>
        <p:nvPicPr>
          <p:cNvPr id="92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Data distribution</a:t>
            </a:r>
          </a:p>
          <a:p>
            <a:r>
              <a:rPr lang="en-US" altLang="en-US" dirty="0" smtClean="0"/>
              <a:t>Shape</a:t>
            </a:r>
          </a:p>
          <a:p>
            <a:r>
              <a:rPr lang="en-US" altLang="en-US" dirty="0" smtClean="0"/>
              <a:t>Differing sizes</a:t>
            </a:r>
          </a:p>
          <a:p>
            <a:r>
              <a:rPr lang="en-US" altLang="en-US" dirty="0" smtClean="0"/>
              <a:t>Differing densities</a:t>
            </a:r>
          </a:p>
          <a:p>
            <a:r>
              <a:rPr lang="en-US" altLang="en-US" dirty="0" smtClean="0"/>
              <a:t>Poor separation</a:t>
            </a:r>
          </a:p>
          <a:p>
            <a:r>
              <a:rPr lang="en-US" altLang="en-US" dirty="0" smtClean="0"/>
              <a:t>Relationship of clusters </a:t>
            </a:r>
          </a:p>
          <a:p>
            <a:r>
              <a:rPr lang="en-US" altLang="en-US" dirty="0" smtClean="0"/>
              <a:t>Types of clusters </a:t>
            </a:r>
          </a:p>
          <a:p>
            <a:pPr lvl="1"/>
            <a:r>
              <a:rPr lang="en-US" altLang="en-US" dirty="0" smtClean="0"/>
              <a:t>Center-based, contiguity-based, density-based</a:t>
            </a:r>
          </a:p>
          <a:p>
            <a:r>
              <a:rPr lang="en-US" altLang="en-US" dirty="0" smtClean="0"/>
              <a:t>Subspace clusters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Order dependence</a:t>
            </a:r>
          </a:p>
          <a:p>
            <a:r>
              <a:rPr lang="en-US" altLang="en-US" smtClean="0"/>
              <a:t>Non-determinism</a:t>
            </a:r>
          </a:p>
          <a:p>
            <a:r>
              <a:rPr lang="en-US" altLang="en-US" smtClean="0"/>
              <a:t>Parameter selection</a:t>
            </a:r>
          </a:p>
          <a:p>
            <a:r>
              <a:rPr lang="en-US" altLang="en-US" smtClean="0"/>
              <a:t>Scalability</a:t>
            </a:r>
          </a:p>
          <a:p>
            <a:r>
              <a:rPr lang="en-US" altLang="en-US" smtClean="0"/>
              <a:t>Underlying model</a:t>
            </a:r>
          </a:p>
          <a:p>
            <a:r>
              <a:rPr lang="en-US" altLang="en-US" smtClean="0"/>
              <a:t>Optimization based approach</a:t>
            </a:r>
          </a:p>
          <a:p>
            <a:pPr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525" y="1050925"/>
            <a:ext cx="9007475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i="1" smtClean="0"/>
              <a:t>We assume EM clustering using the Gaussian (normal) distribution.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is hierarchical, EM clustering is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Both MIN and EM clustering are complete.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a graph-based (contiguity-based) notion of a cluster, while EM clustering has a prototype (or model-based) notion of a cluster.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will not be able to distinguish poorly separated clusters, but EM can manage this in many situations.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find clusters of different shapes and sizes; EM clustering prefers globular clusters and can have trouble with clusters of different sizes.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trouble with clusters of different densities, while EM can often handle this.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Neither MIN nor EM clustering finds subspace clusters.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675" y="1143000"/>
            <a:ext cx="8732838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handle outliers, but noise can join clusters; EM clustering can tolerate noise, but can be strongly affected by outliers.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can only be applied to data for which a centroid is meaningful; MIN only requires a meaningful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will have trouble as dimensionality increases and the number of its parameters (the number of entries in the covariance matrix) increases as the square of the number of dimensions; MIN can work well with a suitable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is designed for Euclidean data, although versions of EM clustering have been developed for other types of data. MIN is shielded from the data type by the fact that it uses a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makes no distribution assumptions; the version of EM we are considering assumes Gaussian distributions.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has an O(n) time complexity; MIN is O(n</a:t>
            </a:r>
            <a:r>
              <a:rPr lang="en-US" altLang="en-US" sz="2400" baseline="30000" smtClean="0"/>
              <a:t>2</a:t>
            </a:r>
            <a:r>
              <a:rPr lang="en-US" altLang="en-US" sz="2400" smtClean="0"/>
              <a:t>log(n)).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EM can vary from one run to another; MIN produces the same clusters unless there are ties in the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MIN nor EM automatically determine the number of clusters. 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MIN does not have any user-specified parameters; EM has the number of clusters and possibly the weights of the clusters.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clustering can be viewed as an optimization problem; MIN uses a graph model of the data.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EM or MIN are order dependent. </a:t>
            </a:r>
            <a:endParaRPr lang="en-US" altLang="en-US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are </a:t>
            </a:r>
            <a:r>
              <a:rPr lang="en-US" altLang="en-US" sz="2400" dirty="0" err="1" smtClean="0"/>
              <a:t>partitional</a:t>
            </a:r>
            <a:r>
              <a:rPr lang="en-US" altLang="en-US" sz="2400" dirty="0" smtClean="0"/>
              <a:t>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is complete; DBSCAN is not.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has a prototype-based notion of a cluster; DB uses a density-based notion.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find clusters that are not well-separated. DBSCAN will merge clusters that touch.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handles clusters of different shapes and sizes; K-means prefers globular clusters.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dirty="0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can handle noise and outliers; K-means performs poorly in the presence of outliers</a:t>
            </a:r>
            <a:endParaRPr lang="en-US" altLang="en-US" dirty="0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K-means can only be applied to data for which a centroid is meaningful; DBSCAN requires a meaningful definition of density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works poorly on high-dimensional data; K-means works well for some types of high-dimensional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Both techniques were designed for Euclidean data, but extended to other types of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 smtClean="0"/>
              <a:t>DBSCAN makes no distribution assumptions; K-means is really assuming spherical Gaussian distributions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an O(n) time complexity; DBSCAN is O(n^2)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K-means can vary from one run to another; DBSCAN always produces the same clusters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automatically determines the number of clusters; K-means does not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only one parameter, DBSCAN has two.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clustering can be viewed as an optimization problem and as a special case of EM clustering; DBSCAN is not based on a formal model.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An Example Application: Image Segmentation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versions of fuzzy c-means have been used for image segmentation</a:t>
            </a:r>
          </a:p>
          <a:p>
            <a:pPr lvl="1"/>
            <a:r>
              <a:rPr lang="en-US" dirty="0" smtClean="0"/>
              <a:t>Especially fMRI images (functional magnetic resonance images)</a:t>
            </a:r>
          </a:p>
          <a:p>
            <a:r>
              <a:rPr lang="en-US" dirty="0" smtClean="0"/>
              <a:t>References	</a:t>
            </a:r>
          </a:p>
          <a:p>
            <a:pPr lvl="1"/>
            <a:r>
              <a:rPr lang="en-US" sz="1200" dirty="0"/>
              <a:t>Gong, </a:t>
            </a:r>
            <a:r>
              <a:rPr lang="en-US" sz="1200" dirty="0" err="1"/>
              <a:t>Maoguo</a:t>
            </a:r>
            <a:r>
              <a:rPr lang="en-US" sz="1200" dirty="0"/>
              <a:t>, Yan Liang, Jiao Shi, </a:t>
            </a:r>
            <a:r>
              <a:rPr lang="en-US" sz="1200" dirty="0" err="1"/>
              <a:t>Wenping</a:t>
            </a:r>
            <a:r>
              <a:rPr lang="en-US" sz="1200" dirty="0"/>
              <a:t> Ma, and </a:t>
            </a:r>
            <a:r>
              <a:rPr lang="en-US" sz="1200" dirty="0" err="1"/>
              <a:t>Jingjing</a:t>
            </a:r>
            <a:r>
              <a:rPr lang="en-US" sz="1200" dirty="0"/>
              <a:t> Ma. "Fuzzy c-means clustering with local information and kernel metric for image segmentation." </a:t>
            </a:r>
            <a:r>
              <a:rPr lang="en-US" sz="1200" i="1" dirty="0"/>
              <a:t>Image Processing, IEEE Transactions on</a:t>
            </a:r>
            <a:r>
              <a:rPr lang="en-US" sz="1200" dirty="0"/>
              <a:t> 22, no. 2 (2013): 573-584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                             From left to right: original images, fuzzy c-means, EM, BCFCM</a:t>
            </a:r>
          </a:p>
          <a:p>
            <a:pPr lvl="1"/>
            <a:r>
              <a:rPr lang="en-US" sz="1200" dirty="0"/>
              <a:t>Ahmed, Mohamed N., </a:t>
            </a:r>
            <a:r>
              <a:rPr lang="en-US" sz="1200" dirty="0" err="1"/>
              <a:t>Sameh</a:t>
            </a:r>
            <a:r>
              <a:rPr lang="en-US" sz="1200" dirty="0"/>
              <a:t> M. </a:t>
            </a:r>
            <a:r>
              <a:rPr lang="en-US" sz="1200" dirty="0" err="1"/>
              <a:t>Yamany</a:t>
            </a:r>
            <a:r>
              <a:rPr lang="en-US" sz="1200" dirty="0"/>
              <a:t>, </a:t>
            </a:r>
            <a:r>
              <a:rPr lang="en-US" sz="1200" dirty="0" err="1"/>
              <a:t>Nevin</a:t>
            </a:r>
            <a:r>
              <a:rPr lang="en-US" sz="1200" dirty="0"/>
              <a:t> Mohamed, Aly A. </a:t>
            </a:r>
            <a:r>
              <a:rPr lang="en-US" sz="1200" dirty="0" err="1"/>
              <a:t>Farag</a:t>
            </a:r>
            <a:r>
              <a:rPr lang="en-US" sz="1200" dirty="0"/>
              <a:t>, and Thomas Moriarty. "A modified fuzzy c-means algorithm for bias field estimation and segmentation of MRI data." 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 21, no. 3 (2002): 193-199.</a:t>
            </a:r>
            <a:endParaRPr lang="en-US" sz="1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43200" y="3977640"/>
            <a:ext cx="3931920" cy="1097280"/>
            <a:chOff x="2011680" y="4297680"/>
            <a:chExt cx="3931920" cy="1097280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52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146482494</TotalTime>
  <Pages>3</Pages>
  <Words>2886</Words>
  <Application>Microsoft Macintosh PowerPoint</Application>
  <PresentationFormat>On-screen Show (4:3)</PresentationFormat>
  <Paragraphs>519</Paragraphs>
  <Slides>87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Arial Rounded MT Bold</vt:lpstr>
      <vt:lpstr>Cambria Math</vt:lpstr>
      <vt:lpstr>Courier New</vt:lpstr>
      <vt:lpstr>Monotype Sorts</vt:lpstr>
      <vt:lpstr>Symbol</vt:lpstr>
      <vt:lpstr>Tahoma</vt:lpstr>
      <vt:lpstr>Times</vt:lpstr>
      <vt:lpstr>Times New Roman</vt:lpstr>
      <vt:lpstr>Wingdings</vt:lpstr>
      <vt:lpstr>Arial</vt:lpstr>
      <vt:lpstr>LC.BRev.FY97</vt:lpstr>
      <vt:lpstr>Equation</vt:lpstr>
      <vt:lpstr>Bitmap Image</vt:lpstr>
      <vt:lpstr>MSPhotoEd.3</vt:lpstr>
      <vt:lpstr>Data Mining Cluster Analysis: Advanced Concepts  and Algorithms</vt:lpstr>
      <vt:lpstr>Outline</vt:lpstr>
      <vt:lpstr>Hard (Crisp) vs Soft (Fuzzy) Clustering</vt:lpstr>
      <vt:lpstr>Soft (Fuzzy) Clustering: Estimating Weights</vt:lpstr>
      <vt:lpstr>Fuzzy C-means</vt:lpstr>
      <vt:lpstr>Fuzzy C-means</vt:lpstr>
      <vt:lpstr>Fuzzy C-means</vt:lpstr>
      <vt:lpstr>Fuzzy K-means Applied to Sample Data</vt:lpstr>
      <vt:lpstr>An Example Application: Image Segmentation</vt:lpstr>
      <vt:lpstr>Hard (Crisp) vs Soft (Probabilistic) Clustering</vt:lpstr>
      <vt:lpstr>Probabilistic Clustering: Example</vt:lpstr>
      <vt:lpstr>Probabilistic Clustering: EM Algorithm</vt:lpstr>
      <vt:lpstr>Probabilistic Clustering: Updating Centroids</vt:lpstr>
      <vt:lpstr>More Detailed EM Algorithm</vt:lpstr>
      <vt:lpstr>Probabilistic Clustering  Applied to Sample Data</vt:lpstr>
      <vt:lpstr>Probabilistic Clustering: Dense and Sparse Clusters</vt:lpstr>
      <vt:lpstr>Problems with EM </vt:lpstr>
      <vt:lpstr>Alternatives to EM</vt:lpstr>
      <vt:lpstr>SOM: Self-Organizing Maps</vt:lpstr>
      <vt:lpstr>SOM: Self-Organizing Maps</vt:lpstr>
      <vt:lpstr>SOM: Self-Organizing Maps</vt:lpstr>
      <vt:lpstr>SOM Clusters of LA Times Document Data</vt:lpstr>
      <vt:lpstr>Another SOM Example: 2D Points</vt:lpstr>
      <vt:lpstr>Issues with SOM</vt:lpstr>
      <vt:lpstr>Grid-based Clustering</vt:lpstr>
      <vt:lpstr>Subspace Clustering</vt:lpstr>
      <vt:lpstr>Example</vt:lpstr>
      <vt:lpstr>Example</vt:lpstr>
      <vt:lpstr>Example</vt:lpstr>
      <vt:lpstr>Example</vt:lpstr>
      <vt:lpstr>Clique Algorithm - Overview </vt:lpstr>
      <vt:lpstr>Clique Algorithm</vt:lpstr>
      <vt:lpstr>Clique Algorithm</vt:lpstr>
      <vt:lpstr>Limitations of Clique</vt:lpstr>
      <vt:lpstr>Denclue (DENsity CLUstering)</vt:lpstr>
      <vt:lpstr>Example of Density from Gaussian Kernel</vt:lpstr>
      <vt:lpstr>DENCLUE Algorithm</vt:lpstr>
      <vt:lpstr>DENCLUE Algorithm</vt:lpstr>
      <vt:lpstr>Graph-Based Clustering: General Concepts</vt:lpstr>
      <vt:lpstr>CURE Algorithm: Graph-Based Clustering</vt:lpstr>
      <vt:lpstr>CURE Algorithm</vt:lpstr>
      <vt:lpstr>CURE Algorithm</vt:lpstr>
      <vt:lpstr>CURE Algorithm</vt:lpstr>
      <vt:lpstr>Experimental Results: CURE</vt:lpstr>
      <vt:lpstr>Experimental Results: CURE</vt:lpstr>
      <vt:lpstr>CURE Cannot Handle Differing Densities</vt:lpstr>
      <vt:lpstr>Graph-Based Clustering: Chameleon</vt:lpstr>
      <vt:lpstr>Graph-Based Clustering: Sparsification</vt:lpstr>
      <vt:lpstr>Graph-Based Clustering: Sparsification …</vt:lpstr>
      <vt:lpstr>Sparsification in the Clustering Process</vt:lpstr>
      <vt:lpstr>Limitations of Current Merging Schemes</vt:lpstr>
      <vt:lpstr>Limitations of Current Merging Schemes</vt:lpstr>
      <vt:lpstr>Chameleon: Clustering Using Dynamic Modeling</vt:lpstr>
      <vt:lpstr>Relative Interconnectivity</vt:lpstr>
      <vt:lpstr>Relative Closeness</vt:lpstr>
      <vt:lpstr>Chameleon:  Steps</vt:lpstr>
      <vt:lpstr>Chameleon:  Steps … </vt:lpstr>
      <vt:lpstr>Experimental Results: CHAMELEON</vt:lpstr>
      <vt:lpstr>Experimental Results: CURE (10 clusters)</vt:lpstr>
      <vt:lpstr>Experimental Results: CURE (15 clusters)</vt:lpstr>
      <vt:lpstr>Experimental Results: CHAMELEON</vt:lpstr>
      <vt:lpstr>Experimental Results: CURE (9 clusters)</vt:lpstr>
      <vt:lpstr>Experimental Results: CURE (15 clusters)</vt:lpstr>
      <vt:lpstr>Experimental Results: CHAMELEON</vt:lpstr>
      <vt:lpstr>Graph-Based Clustering: SNN Approach</vt:lpstr>
      <vt:lpstr>Creating the SNN Graph</vt:lpstr>
      <vt:lpstr>Jarvis-Patrick Clustering</vt:lpstr>
      <vt:lpstr>When Jarvis-Patrick Works Reasonably Well</vt:lpstr>
      <vt:lpstr>When Jarvis-Patrick Does NOT Work Well</vt:lpstr>
      <vt:lpstr>SNN Density-Based Clustering</vt:lpstr>
      <vt:lpstr>SNN Clustering Algorithm</vt:lpstr>
      <vt:lpstr>SNN Clustering Algorithm  …</vt:lpstr>
      <vt:lpstr>SNN Density</vt:lpstr>
      <vt:lpstr>SNN Clustering Can Handle Differing Densities</vt:lpstr>
      <vt:lpstr>SNN Clustering Can Handle Other Difficult Situations</vt:lpstr>
      <vt:lpstr>Finding Clusters of Time Series In Spatio-Temporal Data</vt:lpstr>
      <vt:lpstr>Limitations of SNN Clustering</vt:lpstr>
      <vt:lpstr>Characteristics of Data, Clusters, and  Clustering Algorithms</vt:lpstr>
      <vt:lpstr>Characteristics of Data</vt:lpstr>
      <vt:lpstr>Characteristics of Clusters</vt:lpstr>
      <vt:lpstr>Characteristics of Clustering Algorithms</vt:lpstr>
      <vt:lpstr>Comparison of MIN and EM-Clustering</vt:lpstr>
      <vt:lpstr>Comparison of MIN and EM-Clustering</vt:lpstr>
      <vt:lpstr>Comparison of MIN and EM-Clustering</vt:lpstr>
      <vt:lpstr>Comparison of DBSCAN and K-means</vt:lpstr>
      <vt:lpstr>Comparison of DBSCAN and K-means</vt:lpstr>
      <vt:lpstr>Comparison of DBSCAN and K-means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anujkarpatne@gmail.com</cp:lastModifiedBy>
  <cp:revision>608</cp:revision>
  <cp:lastPrinted>2016-02-05T19:44:38Z</cp:lastPrinted>
  <dcterms:created xsi:type="dcterms:W3CDTF">1998-03-18T13:44:31Z</dcterms:created>
  <dcterms:modified xsi:type="dcterms:W3CDTF">2018-02-04T02:16:00Z</dcterms:modified>
</cp:coreProperties>
</file>